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embeddedFontLst>
    <p:embeddedFont>
      <p:font typeface="Lato" panose="020F0502020204030203" pitchFamily="34" charset="0"/>
      <p:regular r:id="rId33"/>
      <p:bold r:id="rId34"/>
      <p:italic r:id="rId35"/>
      <p:boldItalic r:id="rId36"/>
    </p:embeddedFont>
    <p:embeddedFont>
      <p:font typeface="Lato Black" panose="020F0502020204030203" pitchFamily="34" charset="0"/>
      <p:bold r:id="rId37"/>
      <p:italic r:id="rId38"/>
      <p:boldItalic r:id="rId39"/>
    </p:embeddedFont>
    <p:embeddedFont>
      <p:font typeface="Nunito ExtraBold" pitchFamily="2" charset="77"/>
      <p:bold r:id="rId40"/>
      <p:italic r:id="rId41"/>
      <p:boldItalic r:id="rId42"/>
    </p:embeddedFont>
    <p:embeddedFont>
      <p:font typeface="Open Sans ExtraBold" panose="020B0906030804020204" pitchFamily="34" charset="0"/>
      <p:bold r:id="rId43"/>
      <p:italic r:id="rId44"/>
      <p:boldItalic r:id="rId45"/>
    </p:embeddedFont>
    <p:embeddedFont>
      <p:font typeface="Poppins" pitchFamily="2" charset="77"/>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7"/>
  </p:normalViewPr>
  <p:slideViewPr>
    <p:cSldViewPr snapToGrid="0">
      <p:cViewPr varScale="1">
        <p:scale>
          <a:sx n="124" d="100"/>
          <a:sy n="124" d="100"/>
        </p:scale>
        <p:origin x="448"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e4e2a6783b_0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8" name="Google Shape;58;g3e4e2a6783b_0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59" name="Google Shape;59;g3e4e2a6783b_0_0:notes"/>
          <p:cNvSpPr>
            <a:spLocks noGrp="1" noRot="1" noChangeAspect="1"/>
          </p:cNvSpPr>
          <p:nvPr>
            <p:ph type="sldImg" idx="3"/>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 name="Google Shape;60;g3e4e2a6783b_0_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1.7.2013</a:t>
            </a:r>
            <a:endParaRPr/>
          </a:p>
          <a:p>
            <a:pPr marL="0" lvl="0" indent="0" algn="l" rtl="0">
              <a:spcBef>
                <a:spcPts val="0"/>
              </a:spcBef>
              <a:spcAft>
                <a:spcPts val="0"/>
              </a:spcAft>
              <a:buNone/>
            </a:pPr>
            <a:r>
              <a:rPr lang="en"/>
              <a:t>We want to take snapshots of today’s event for our social media, as well as record it for anyone who may have missed out. Please let us know now if you would like to opt-out of being included in those publications</a:t>
            </a:r>
            <a:endParaRPr/>
          </a:p>
          <a:p>
            <a:pPr marL="0" lvl="0" indent="0" algn="l" rtl="0">
              <a:spcBef>
                <a:spcPts val="0"/>
              </a:spcBef>
              <a:spcAft>
                <a:spcPts val="0"/>
              </a:spcAft>
              <a:buNone/>
            </a:pPr>
            <a:endParaRPr/>
          </a:p>
          <a:p>
            <a:pPr marL="0" lvl="0" indent="0" algn="l" rtl="0">
              <a:spcBef>
                <a:spcPts val="0"/>
              </a:spcBef>
              <a:spcAft>
                <a:spcPts val="0"/>
              </a:spcAft>
              <a:buNone/>
            </a:pPr>
            <a:r>
              <a:rPr lang="en"/>
              <a:t>‹#›</a:t>
            </a:r>
            <a:endParaRPr/>
          </a:p>
        </p:txBody>
      </p:sp>
      <p:sp>
        <p:nvSpPr>
          <p:cNvPr id="61" name="Google Shape;61;g3e4e2a6783b_0_0: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62" name="Google Shape;62;g3e4e2a6783b_0_0: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e98dce5a13_1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e98dce5a13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509b5ce4d9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509b5ce4d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09b5ce4d9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09b5ce4d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509b5ce4d9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509b5ce4d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e55b1caea4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e55b1caea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509b5ce4d9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509b5ce4d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e55b1caea4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e55b1caea4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509b5ce4d9_0_2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509b5ce4d9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09b5ce4d9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09b5ce4d9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4ba5379d9_2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4ba5379d9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509b5ce4d9_0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509b5ce4d9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e55b1caea4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e55b1caea4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509b5ce4d9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509b5ce4d9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509b5ce4d9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509b5ce4d9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509b5ce4d9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509b5ce4d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509b5ce4d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509b5ce4d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e55b1caea4_0_3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e55b1caea4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e55b1caea4_0_3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3e55b1caea4_0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e55b1caea4_0_3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3e55b1caea4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e55b1caea4_0_4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e55b1caea4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e55b1caea4_0_4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e55b1caea4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509b5ce4d9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509b5ce4d9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3509b5ce4d9_0_2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3509b5ce4d9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Timeline for mentor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509b5ce4d9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3509b5ce4d9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54ba5379d9_2_6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354ba5379d9_2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509b5ce4d9_0_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509b5ce4d9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509b5ce4d9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509b5ce4d9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will follow up with an email and another google form - more specific about your project and pitch by next week. </a:t>
            </a:r>
            <a:endParaRPr/>
          </a:p>
          <a:p>
            <a:pPr marL="0" lvl="0" indent="0" algn="l" rtl="0">
              <a:spcBef>
                <a:spcPts val="0"/>
              </a:spcBef>
              <a:spcAft>
                <a:spcPts val="0"/>
              </a:spcAft>
              <a:buNone/>
            </a:pPr>
            <a:r>
              <a:rPr lang="en"/>
              <a:t>There are limited mentor positions so if you’re keen to participate then please reply to the follow up email as soon as you can. Please also consider your availabilities during the year, we understand that everyone’s busy but we want you to make the most out of the program in-person so if you know you won’t be around at the end of the year then shoot us an email and we can pop you on a waiting list for next year’s program.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54b67386c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54b67386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D9D2E9"/>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hyperlink" Target="https://citizensofscience.org/" TargetMode="Externa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a:stretch/>
        </p:blipFill>
        <p:spPr>
          <a:xfrm>
            <a:off x="2375650" y="932524"/>
            <a:ext cx="4258248" cy="3571548"/>
          </a:xfrm>
          <a:prstGeom prst="rect">
            <a:avLst/>
          </a:prstGeom>
          <a:noFill/>
          <a:ln>
            <a:noFill/>
          </a:ln>
        </p:spPr>
      </p:pic>
      <p:sp>
        <p:nvSpPr>
          <p:cNvPr id="55" name="Google Shape;55;p13"/>
          <p:cNvSpPr txBox="1"/>
          <p:nvPr/>
        </p:nvSpPr>
        <p:spPr>
          <a:xfrm>
            <a:off x="4168835" y="3574613"/>
            <a:ext cx="1967100" cy="1042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700">
                <a:solidFill>
                  <a:srgbClr val="8064A2"/>
                </a:solidFill>
                <a:latin typeface="Nunito ExtraBold"/>
                <a:ea typeface="Nunito ExtraBold"/>
                <a:cs typeface="Nunito ExtraBold"/>
                <a:sym typeface="Nunito ExtraBold"/>
              </a:rPr>
              <a:t>2026</a:t>
            </a:r>
            <a:endParaRPr sz="3700">
              <a:solidFill>
                <a:srgbClr val="8064A2"/>
              </a:solidFill>
              <a:latin typeface="Nunito ExtraBold"/>
              <a:ea typeface="Nunito ExtraBold"/>
              <a:cs typeface="Nunito ExtraBold"/>
              <a:sym typeface="Nunito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63"/>
        <p:cNvGrpSpPr/>
        <p:nvPr/>
      </p:nvGrpSpPr>
      <p:grpSpPr>
        <a:xfrm>
          <a:off x="0" y="0"/>
          <a:ext cx="0" cy="0"/>
          <a:chOff x="0" y="0"/>
          <a:chExt cx="0" cy="0"/>
        </a:xfrm>
      </p:grpSpPr>
      <p:grpSp>
        <p:nvGrpSpPr>
          <p:cNvPr id="64" name="Google Shape;64;p14"/>
          <p:cNvGrpSpPr/>
          <p:nvPr/>
        </p:nvGrpSpPr>
        <p:grpSpPr>
          <a:xfrm>
            <a:off x="738100" y="547658"/>
            <a:ext cx="7820100" cy="1585716"/>
            <a:chOff x="0" y="-190500"/>
            <a:chExt cx="20853600" cy="4228575"/>
          </a:xfrm>
        </p:grpSpPr>
        <p:sp>
          <p:nvSpPr>
            <p:cNvPr id="65" name="Google Shape;65;p14"/>
            <p:cNvSpPr/>
            <p:nvPr/>
          </p:nvSpPr>
          <p:spPr>
            <a:xfrm>
              <a:off x="0" y="0"/>
              <a:ext cx="20853600" cy="4038075"/>
            </a:xfrm>
            <a:custGeom>
              <a:avLst/>
              <a:gdLst/>
              <a:ahLst/>
              <a:cxnLst/>
              <a:rect l="l" t="t" r="r" b="b"/>
              <a:pathLst>
                <a:path w="20853600" h="4038075" extrusionOk="0">
                  <a:moveTo>
                    <a:pt x="0" y="0"/>
                  </a:moveTo>
                  <a:lnTo>
                    <a:pt x="20853600" y="0"/>
                  </a:lnTo>
                  <a:lnTo>
                    <a:pt x="20853600" y="4038075"/>
                  </a:lnTo>
                  <a:lnTo>
                    <a:pt x="0" y="4038075"/>
                  </a:lnTo>
                  <a:close/>
                </a:path>
              </a:pathLst>
            </a:custGeom>
            <a:noFill/>
            <a:ln>
              <a:noFill/>
            </a:ln>
          </p:spPr>
          <p:txBody>
            <a:bodyPr/>
            <a:lstStyle/>
            <a:p>
              <a:endParaRPr lang="en-AU"/>
            </a:p>
          </p:txBody>
        </p:sp>
        <p:sp>
          <p:nvSpPr>
            <p:cNvPr id="66" name="Google Shape;66;p14"/>
            <p:cNvSpPr txBox="1"/>
            <p:nvPr/>
          </p:nvSpPr>
          <p:spPr>
            <a:xfrm>
              <a:off x="0" y="-190500"/>
              <a:ext cx="20853600" cy="4228500"/>
            </a:xfrm>
            <a:prstGeom prst="rect">
              <a:avLst/>
            </a:prstGeom>
            <a:noFill/>
            <a:ln>
              <a:noFill/>
            </a:ln>
          </p:spPr>
          <p:txBody>
            <a:bodyPr spcFirstLastPara="1" wrap="square" lIns="0" tIns="0" rIns="0" bIns="0" anchor="ctr" anchorCtr="0">
              <a:noAutofit/>
            </a:bodyPr>
            <a:lstStyle/>
            <a:p>
              <a:pPr marL="0" marR="0" lvl="0" indent="0" algn="ctr" rtl="0">
                <a:lnSpc>
                  <a:spcPct val="144000"/>
                </a:lnSpc>
                <a:spcBef>
                  <a:spcPts val="0"/>
                </a:spcBef>
                <a:spcAft>
                  <a:spcPts val="0"/>
                </a:spcAft>
                <a:buNone/>
              </a:pPr>
              <a:r>
                <a:rPr lang="en" sz="3500" b="1" i="0" u="none" strike="noStrike" cap="none">
                  <a:solidFill>
                    <a:srgbClr val="351C75"/>
                  </a:solidFill>
                  <a:latin typeface="Arial"/>
                  <a:ea typeface="Arial"/>
                  <a:cs typeface="Arial"/>
                  <a:sym typeface="Arial"/>
                </a:rPr>
                <a:t>PHOTOGRAPHY &amp; RECORDING DISCLAIMER</a:t>
              </a:r>
              <a:endParaRPr sz="700"/>
            </a:p>
          </p:txBody>
        </p:sp>
      </p:grpSp>
      <p:grpSp>
        <p:nvGrpSpPr>
          <p:cNvPr id="67" name="Google Shape;67;p14"/>
          <p:cNvGrpSpPr/>
          <p:nvPr/>
        </p:nvGrpSpPr>
        <p:grpSpPr>
          <a:xfrm>
            <a:off x="1452450" y="1836410"/>
            <a:ext cx="6570000" cy="1783237"/>
            <a:chOff x="0" y="-104775"/>
            <a:chExt cx="17520000" cy="4755300"/>
          </a:xfrm>
        </p:grpSpPr>
        <p:sp>
          <p:nvSpPr>
            <p:cNvPr id="68" name="Google Shape;68;p14"/>
            <p:cNvSpPr/>
            <p:nvPr/>
          </p:nvSpPr>
          <p:spPr>
            <a:xfrm>
              <a:off x="0" y="0"/>
              <a:ext cx="17520000" cy="4650525"/>
            </a:xfrm>
            <a:custGeom>
              <a:avLst/>
              <a:gdLst/>
              <a:ahLst/>
              <a:cxnLst/>
              <a:rect l="l" t="t" r="r" b="b"/>
              <a:pathLst>
                <a:path w="17520000" h="4650525" extrusionOk="0">
                  <a:moveTo>
                    <a:pt x="0" y="0"/>
                  </a:moveTo>
                  <a:lnTo>
                    <a:pt x="17520000" y="0"/>
                  </a:lnTo>
                  <a:lnTo>
                    <a:pt x="17520000" y="4650525"/>
                  </a:lnTo>
                  <a:lnTo>
                    <a:pt x="0" y="4650525"/>
                  </a:lnTo>
                  <a:close/>
                </a:path>
              </a:pathLst>
            </a:custGeom>
            <a:noFill/>
            <a:ln>
              <a:noFill/>
            </a:ln>
          </p:spPr>
          <p:txBody>
            <a:bodyPr/>
            <a:lstStyle/>
            <a:p>
              <a:endParaRPr lang="en-AU"/>
            </a:p>
          </p:txBody>
        </p:sp>
        <p:sp>
          <p:nvSpPr>
            <p:cNvPr id="69" name="Google Shape;69;p14"/>
            <p:cNvSpPr txBox="1"/>
            <p:nvPr/>
          </p:nvSpPr>
          <p:spPr>
            <a:xfrm>
              <a:off x="0" y="-104775"/>
              <a:ext cx="17520000" cy="4755300"/>
            </a:xfrm>
            <a:prstGeom prst="rect">
              <a:avLst/>
            </a:prstGeom>
            <a:noFill/>
            <a:ln>
              <a:noFill/>
            </a:ln>
          </p:spPr>
          <p:txBody>
            <a:bodyPr spcFirstLastPara="1" wrap="square" lIns="0" tIns="0" rIns="0" bIns="0" anchor="ctr" anchorCtr="0">
              <a:noAutofit/>
            </a:bodyPr>
            <a:lstStyle/>
            <a:p>
              <a:pPr marL="0" marR="0" lvl="0" indent="0" algn="ctr" rtl="0">
                <a:lnSpc>
                  <a:spcPct val="143975"/>
                </a:lnSpc>
                <a:spcBef>
                  <a:spcPts val="0"/>
                </a:spcBef>
                <a:spcAft>
                  <a:spcPts val="0"/>
                </a:spcAft>
                <a:buNone/>
              </a:pPr>
              <a:r>
                <a:rPr lang="en" sz="2000" b="0" i="0" u="none" strike="noStrike" cap="none">
                  <a:solidFill>
                    <a:srgbClr val="000000"/>
                  </a:solidFill>
                  <a:latin typeface="Arial"/>
                  <a:ea typeface="Arial"/>
                  <a:cs typeface="Arial"/>
                  <a:sym typeface="Arial"/>
                </a:rPr>
                <a:t>Please turn off your camera if you do not want to be included in our social media posts. </a:t>
              </a:r>
              <a:endParaRPr sz="700"/>
            </a:p>
            <a:p>
              <a:pPr marL="0" marR="0" lvl="0" indent="0" algn="ctr" rtl="0">
                <a:lnSpc>
                  <a:spcPct val="143975"/>
                </a:lnSpc>
                <a:spcBef>
                  <a:spcPts val="0"/>
                </a:spcBef>
                <a:spcAft>
                  <a:spcPts val="0"/>
                </a:spcAft>
                <a:buNone/>
              </a:pPr>
              <a:r>
                <a:rPr lang="en" sz="2000" b="0" i="0" u="none" strike="noStrike" cap="none">
                  <a:solidFill>
                    <a:srgbClr val="000000"/>
                  </a:solidFill>
                  <a:latin typeface="Arial"/>
                  <a:ea typeface="Arial"/>
                  <a:cs typeface="Arial"/>
                  <a:sym typeface="Arial"/>
                </a:rPr>
                <a:t>Your names will be blurred in any shots we use.</a:t>
              </a:r>
              <a:endParaRPr sz="700"/>
            </a:p>
          </p:txBody>
        </p:sp>
      </p:grpSp>
      <p:sp>
        <p:nvSpPr>
          <p:cNvPr id="70" name="Google Shape;70;p14"/>
          <p:cNvSpPr/>
          <p:nvPr/>
        </p:nvSpPr>
        <p:spPr>
          <a:xfrm>
            <a:off x="3660823" y="3496005"/>
            <a:ext cx="1822371" cy="1421416"/>
          </a:xfrm>
          <a:custGeom>
            <a:avLst/>
            <a:gdLst/>
            <a:ahLst/>
            <a:cxnLst/>
            <a:rect l="l" t="t" r="r" b="b"/>
            <a:pathLst>
              <a:path w="4859655" h="3790442" extrusionOk="0">
                <a:moveTo>
                  <a:pt x="0" y="0"/>
                </a:moveTo>
                <a:lnTo>
                  <a:pt x="4859655" y="0"/>
                </a:lnTo>
                <a:lnTo>
                  <a:pt x="4859655" y="3790442"/>
                </a:lnTo>
                <a:lnTo>
                  <a:pt x="0" y="3790442"/>
                </a:lnTo>
                <a:lnTo>
                  <a:pt x="0" y="0"/>
                </a:lnTo>
                <a:close/>
              </a:path>
            </a:pathLst>
          </a:custGeom>
          <a:blipFill rotWithShape="1">
            <a:blip r:embed="rId3">
              <a:alphaModFix/>
            </a:blip>
            <a:stretch>
              <a:fillRect t="-30" b="-30"/>
            </a:stretch>
          </a:blipFill>
          <a:ln>
            <a:noFill/>
          </a:ln>
        </p:spPr>
        <p:txBody>
          <a:bodyPr/>
          <a:lstStyle/>
          <a:p>
            <a:endParaRPr lang="en-A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p:nvPr/>
        </p:nvSpPr>
        <p:spPr>
          <a:xfrm>
            <a:off x="-3" y="1759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ACKNOWLEDGEMENT OF COUNTRY</a:t>
            </a:r>
            <a:endParaRPr sz="3000" b="1" i="0" u="none" strike="noStrike" cap="none">
              <a:solidFill>
                <a:srgbClr val="FFFFFF"/>
              </a:solidFill>
              <a:latin typeface="Lato"/>
              <a:ea typeface="Lato"/>
              <a:cs typeface="Lato"/>
              <a:sym typeface="Lato"/>
            </a:endParaRPr>
          </a:p>
        </p:txBody>
      </p:sp>
      <p:pic>
        <p:nvPicPr>
          <p:cNvPr id="76" name="Google Shape;76;p15"/>
          <p:cNvPicPr preferRelativeResize="0"/>
          <p:nvPr/>
        </p:nvPicPr>
        <p:blipFill>
          <a:blip r:embed="rId3">
            <a:alphaModFix/>
          </a:blip>
          <a:stretch>
            <a:fillRect/>
          </a:stretch>
        </p:blipFill>
        <p:spPr>
          <a:xfrm>
            <a:off x="2559125" y="776225"/>
            <a:ext cx="4579199" cy="4201100"/>
          </a:xfrm>
          <a:prstGeom prst="rect">
            <a:avLst/>
          </a:prstGeom>
          <a:noFill/>
          <a:ln>
            <a:noFill/>
          </a:ln>
        </p:spPr>
      </p:pic>
      <p:pic>
        <p:nvPicPr>
          <p:cNvPr id="77" name="Google Shape;77;p15"/>
          <p:cNvPicPr preferRelativeResize="0"/>
          <p:nvPr/>
        </p:nvPicPr>
        <p:blipFill>
          <a:blip r:embed="rId4">
            <a:alphaModFix/>
          </a:blip>
          <a:stretch>
            <a:fillRect/>
          </a:stretch>
        </p:blipFill>
        <p:spPr>
          <a:xfrm>
            <a:off x="90100" y="3439650"/>
            <a:ext cx="2254325" cy="17038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6"/>
          <p:cNvPicPr preferRelativeResize="0"/>
          <p:nvPr/>
        </p:nvPicPr>
        <p:blipFill rotWithShape="1">
          <a:blip r:embed="rId3">
            <a:alphaModFix/>
          </a:blip>
          <a:srcRect/>
          <a:stretch/>
        </p:blipFill>
        <p:spPr>
          <a:xfrm>
            <a:off x="-664425" y="254650"/>
            <a:ext cx="9334675" cy="1923275"/>
          </a:xfrm>
          <a:prstGeom prst="rect">
            <a:avLst/>
          </a:prstGeom>
          <a:noFill/>
          <a:ln>
            <a:noFill/>
          </a:ln>
        </p:spPr>
      </p:pic>
      <p:pic>
        <p:nvPicPr>
          <p:cNvPr id="83" name="Google Shape;83;p16"/>
          <p:cNvPicPr preferRelativeResize="0"/>
          <p:nvPr/>
        </p:nvPicPr>
        <p:blipFill rotWithShape="1">
          <a:blip r:embed="rId4">
            <a:alphaModFix/>
          </a:blip>
          <a:srcRect/>
          <a:stretch/>
        </p:blipFill>
        <p:spPr>
          <a:xfrm>
            <a:off x="328825" y="331163"/>
            <a:ext cx="2479757" cy="1698200"/>
          </a:xfrm>
          <a:prstGeom prst="rect">
            <a:avLst/>
          </a:prstGeom>
          <a:noFill/>
          <a:ln>
            <a:noFill/>
          </a:ln>
        </p:spPr>
      </p:pic>
      <p:sp>
        <p:nvSpPr>
          <p:cNvPr id="84" name="Google Shape;84;p16"/>
          <p:cNvSpPr txBox="1"/>
          <p:nvPr/>
        </p:nvSpPr>
        <p:spPr>
          <a:xfrm>
            <a:off x="3381800" y="646163"/>
            <a:ext cx="4912500" cy="1305300"/>
          </a:xfrm>
          <a:prstGeom prst="rect">
            <a:avLst/>
          </a:prstGeom>
          <a:noFill/>
          <a:ln>
            <a:noFill/>
          </a:ln>
        </p:spPr>
        <p:txBody>
          <a:bodyPr spcFirstLastPara="1" wrap="square" lIns="91425" tIns="91425" rIns="91425" bIns="91425" anchor="t" anchorCtr="0">
            <a:spAutoFit/>
          </a:bodyPr>
          <a:lstStyle/>
          <a:p>
            <a:pPr marL="91440" marR="0" lvl="0" indent="0" algn="l" rtl="0">
              <a:lnSpc>
                <a:spcPct val="140000"/>
              </a:lnSpc>
              <a:spcBef>
                <a:spcPts val="0"/>
              </a:spcBef>
              <a:spcAft>
                <a:spcPts val="0"/>
              </a:spcAft>
              <a:buClr>
                <a:srgbClr val="000000"/>
              </a:buClr>
              <a:buSzPts val="3200"/>
              <a:buFont typeface="Arial"/>
              <a:buNone/>
            </a:pPr>
            <a:r>
              <a:rPr lang="en" b="1">
                <a:solidFill>
                  <a:srgbClr val="8064A2"/>
                </a:solidFill>
                <a:latin typeface="Open Sans ExtraBold"/>
                <a:ea typeface="Open Sans ExtraBold"/>
                <a:cs typeface="Open Sans ExtraBold"/>
                <a:sym typeface="Open Sans ExtraBold"/>
              </a:rPr>
              <a:t>Scientific research affects every part of the world we live in, but much of its knowledge, innovation, and everyday impact remains inaccessible to the general public.</a:t>
            </a:r>
            <a:endParaRPr sz="400" b="0" i="0" u="none" strike="noStrike" cap="none">
              <a:solidFill>
                <a:srgbClr val="8064A2"/>
              </a:solidFill>
              <a:latin typeface="Arial"/>
              <a:ea typeface="Arial"/>
              <a:cs typeface="Arial"/>
              <a:sym typeface="Arial"/>
            </a:endParaRPr>
          </a:p>
        </p:txBody>
      </p:sp>
      <p:pic>
        <p:nvPicPr>
          <p:cNvPr id="85" name="Google Shape;85;p16"/>
          <p:cNvPicPr preferRelativeResize="0"/>
          <p:nvPr/>
        </p:nvPicPr>
        <p:blipFill rotWithShape="1">
          <a:blip r:embed="rId3">
            <a:alphaModFix/>
          </a:blip>
          <a:srcRect/>
          <a:stretch/>
        </p:blipFill>
        <p:spPr>
          <a:xfrm>
            <a:off x="569525" y="2419350"/>
            <a:ext cx="9334675" cy="1923275"/>
          </a:xfrm>
          <a:prstGeom prst="rect">
            <a:avLst/>
          </a:prstGeom>
          <a:noFill/>
          <a:ln>
            <a:noFill/>
          </a:ln>
        </p:spPr>
      </p:pic>
      <p:sp>
        <p:nvSpPr>
          <p:cNvPr id="86" name="Google Shape;86;p16"/>
          <p:cNvSpPr txBox="1"/>
          <p:nvPr/>
        </p:nvSpPr>
        <p:spPr>
          <a:xfrm>
            <a:off x="1020125" y="2692625"/>
            <a:ext cx="5034600" cy="1305300"/>
          </a:xfrm>
          <a:prstGeom prst="rect">
            <a:avLst/>
          </a:prstGeom>
          <a:noFill/>
          <a:ln>
            <a:noFill/>
          </a:ln>
        </p:spPr>
        <p:txBody>
          <a:bodyPr spcFirstLastPara="1" wrap="square" lIns="91425" tIns="91425" rIns="91425" bIns="91425" anchor="t" anchorCtr="0">
            <a:spAutoFit/>
          </a:bodyPr>
          <a:lstStyle/>
          <a:p>
            <a:pPr marL="0" marR="0" lvl="0" indent="0" algn="l" rtl="0">
              <a:lnSpc>
                <a:spcPct val="140000"/>
              </a:lnSpc>
              <a:spcBef>
                <a:spcPts val="0"/>
              </a:spcBef>
              <a:spcAft>
                <a:spcPts val="0"/>
              </a:spcAft>
              <a:buClr>
                <a:srgbClr val="000000"/>
              </a:buClr>
              <a:buSzPts val="3200"/>
              <a:buFont typeface="Arial"/>
              <a:buNone/>
            </a:pPr>
            <a:r>
              <a:rPr lang="en" b="1">
                <a:solidFill>
                  <a:srgbClr val="8064A2"/>
                </a:solidFill>
                <a:latin typeface="Open Sans ExtraBold"/>
                <a:ea typeface="Open Sans ExtraBold"/>
                <a:cs typeface="Open Sans ExtraBold"/>
                <a:sym typeface="Open Sans ExtraBold"/>
              </a:rPr>
              <a:t>Complex language and limited communication create barriers between research and the communities it aims to benefit, contributing to misunderstanding and misinformation.</a:t>
            </a:r>
            <a:endParaRPr b="1" i="0" u="none" strike="noStrike" cap="none">
              <a:solidFill>
                <a:srgbClr val="8064A2"/>
              </a:solidFill>
              <a:latin typeface="Open Sans ExtraBold"/>
              <a:ea typeface="Open Sans ExtraBold"/>
              <a:cs typeface="Open Sans ExtraBold"/>
              <a:sym typeface="Open Sans ExtraBold"/>
            </a:endParaRPr>
          </a:p>
        </p:txBody>
      </p:sp>
      <p:pic>
        <p:nvPicPr>
          <p:cNvPr id="87" name="Google Shape;87;p16"/>
          <p:cNvPicPr preferRelativeResize="0"/>
          <p:nvPr/>
        </p:nvPicPr>
        <p:blipFill rotWithShape="1">
          <a:blip r:embed="rId5">
            <a:alphaModFix/>
          </a:blip>
          <a:srcRect/>
          <a:stretch/>
        </p:blipFill>
        <p:spPr>
          <a:xfrm>
            <a:off x="6384952" y="2531900"/>
            <a:ext cx="2338223" cy="1698200"/>
          </a:xfrm>
          <a:prstGeom prst="rect">
            <a:avLst/>
          </a:prstGeom>
          <a:noFill/>
          <a:ln>
            <a:noFill/>
          </a:ln>
        </p:spPr>
      </p:pic>
      <p:sp>
        <p:nvSpPr>
          <p:cNvPr id="88" name="Google Shape;88;p16"/>
          <p:cNvSpPr txBox="1"/>
          <p:nvPr/>
        </p:nvSpPr>
        <p:spPr>
          <a:xfrm>
            <a:off x="-35399" y="4512650"/>
            <a:ext cx="9214800" cy="461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6500"/>
              <a:buFont typeface="Arial"/>
              <a:buNone/>
            </a:pPr>
            <a:r>
              <a:rPr lang="en" sz="3000" b="1" i="0" u="none" strike="noStrike" cap="none">
                <a:solidFill>
                  <a:srgbClr val="351C75"/>
                </a:solidFill>
                <a:latin typeface="Poppins"/>
                <a:ea typeface="Poppins"/>
                <a:cs typeface="Poppins"/>
                <a:sym typeface="Poppins"/>
              </a:rPr>
              <a:t>LET'S CHANGE IT! LET'S ENGAGE!</a:t>
            </a:r>
            <a:endParaRPr sz="3000" b="1" i="0" u="none" strike="noStrike" cap="none">
              <a:solidFill>
                <a:srgbClr val="351C75"/>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p:nvPr/>
        </p:nvSpPr>
        <p:spPr>
          <a:xfrm>
            <a:off x="-3" y="175900"/>
            <a:ext cx="9144000" cy="6156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4000" b="1" i="0" u="none" strike="noStrike" cap="none">
                <a:solidFill>
                  <a:srgbClr val="FFFFFF"/>
                </a:solidFill>
                <a:latin typeface="Lato"/>
                <a:ea typeface="Lato"/>
                <a:cs typeface="Lato"/>
                <a:sym typeface="Lato"/>
              </a:rPr>
              <a:t>THE MISSION</a:t>
            </a:r>
            <a:endParaRPr sz="4000" b="1" i="0" u="none" strike="noStrike" cap="none">
              <a:solidFill>
                <a:srgbClr val="FFFFFF"/>
              </a:solidFill>
              <a:latin typeface="Lato"/>
              <a:ea typeface="Lato"/>
              <a:cs typeface="Lato"/>
              <a:sym typeface="Lato"/>
            </a:endParaRPr>
          </a:p>
        </p:txBody>
      </p:sp>
      <p:pic>
        <p:nvPicPr>
          <p:cNvPr id="94" name="Google Shape;94;p17"/>
          <p:cNvPicPr preferRelativeResize="0"/>
          <p:nvPr/>
        </p:nvPicPr>
        <p:blipFill rotWithShape="1">
          <a:blip r:embed="rId3">
            <a:alphaModFix/>
          </a:blip>
          <a:srcRect/>
          <a:stretch/>
        </p:blipFill>
        <p:spPr>
          <a:xfrm>
            <a:off x="557550" y="1277963"/>
            <a:ext cx="4890274" cy="1571025"/>
          </a:xfrm>
          <a:prstGeom prst="rect">
            <a:avLst/>
          </a:prstGeom>
          <a:noFill/>
          <a:ln>
            <a:noFill/>
          </a:ln>
        </p:spPr>
      </p:pic>
      <p:grpSp>
        <p:nvGrpSpPr>
          <p:cNvPr id="95" name="Google Shape;95;p17"/>
          <p:cNvGrpSpPr/>
          <p:nvPr/>
        </p:nvGrpSpPr>
        <p:grpSpPr>
          <a:xfrm>
            <a:off x="5889123" y="1719072"/>
            <a:ext cx="4417970" cy="537764"/>
            <a:chOff x="6645225" y="1858437"/>
            <a:chExt cx="4196400" cy="410100"/>
          </a:xfrm>
        </p:grpSpPr>
        <p:sp>
          <p:nvSpPr>
            <p:cNvPr id="96" name="Google Shape;96;p17"/>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97" name="Google Shape;97;p17"/>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98" name="Google Shape;98;p17"/>
          <p:cNvGrpSpPr/>
          <p:nvPr/>
        </p:nvGrpSpPr>
        <p:grpSpPr>
          <a:xfrm rot="10800000">
            <a:off x="-1286559" y="3695099"/>
            <a:ext cx="4357122" cy="615601"/>
            <a:chOff x="6645225" y="1858437"/>
            <a:chExt cx="4196400" cy="410100"/>
          </a:xfrm>
        </p:grpSpPr>
        <p:sp>
          <p:nvSpPr>
            <p:cNvPr id="99" name="Google Shape;99;p17"/>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00" name="Google Shape;100;p17"/>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101" name="Google Shape;101;p17"/>
          <p:cNvPicPr preferRelativeResize="0"/>
          <p:nvPr/>
        </p:nvPicPr>
        <p:blipFill rotWithShape="1">
          <a:blip r:embed="rId3">
            <a:alphaModFix/>
          </a:blip>
          <a:srcRect/>
          <a:stretch/>
        </p:blipFill>
        <p:spPr>
          <a:xfrm>
            <a:off x="3914525" y="3262088"/>
            <a:ext cx="4890274" cy="1571025"/>
          </a:xfrm>
          <a:prstGeom prst="rect">
            <a:avLst/>
          </a:prstGeom>
          <a:noFill/>
          <a:ln>
            <a:noFill/>
          </a:ln>
        </p:spPr>
      </p:pic>
      <p:sp>
        <p:nvSpPr>
          <p:cNvPr id="102" name="Google Shape;102;p17"/>
          <p:cNvSpPr txBox="1"/>
          <p:nvPr/>
        </p:nvSpPr>
        <p:spPr>
          <a:xfrm>
            <a:off x="813825" y="1561725"/>
            <a:ext cx="4295400" cy="1003500"/>
          </a:xfrm>
          <a:prstGeom prst="rect">
            <a:avLst/>
          </a:prstGeom>
          <a:noFill/>
          <a:ln>
            <a:noFill/>
          </a:ln>
        </p:spPr>
        <p:txBody>
          <a:bodyPr spcFirstLastPara="1" wrap="square" lIns="91425" tIns="91425" rIns="91425" bIns="91425" anchor="t" anchorCtr="0">
            <a:spAutoFit/>
          </a:bodyPr>
          <a:lstStyle/>
          <a:p>
            <a:pPr marL="0" marR="0" lvl="0" indent="0" algn="l" rtl="0">
              <a:lnSpc>
                <a:spcPct val="140014"/>
              </a:lnSpc>
              <a:spcBef>
                <a:spcPts val="0"/>
              </a:spcBef>
              <a:spcAft>
                <a:spcPts val="0"/>
              </a:spcAft>
              <a:buClr>
                <a:srgbClr val="000000"/>
              </a:buClr>
              <a:buSzPts val="3199"/>
              <a:buFont typeface="Arial"/>
              <a:buNone/>
            </a:pPr>
            <a:r>
              <a:rPr lang="en" b="1" i="0" u="none" strike="noStrike" cap="none">
                <a:solidFill>
                  <a:srgbClr val="000000"/>
                </a:solidFill>
                <a:latin typeface="Lato"/>
                <a:ea typeface="Lato"/>
                <a:cs typeface="Lato"/>
                <a:sym typeface="Lato"/>
              </a:rPr>
              <a:t>Develop medical graduate research students into </a:t>
            </a:r>
            <a:r>
              <a:rPr lang="en" b="0" i="0" u="none" strike="noStrike" cap="none">
                <a:solidFill>
                  <a:srgbClr val="8064A2"/>
                </a:solidFill>
                <a:latin typeface="Lato Black"/>
                <a:ea typeface="Lato Black"/>
                <a:cs typeface="Lato Black"/>
                <a:sym typeface="Lato Black"/>
              </a:rPr>
              <a:t>public-conscious scientists</a:t>
            </a:r>
            <a:r>
              <a:rPr lang="en" b="0" i="0" u="none" strike="noStrike" cap="none">
                <a:solidFill>
                  <a:srgbClr val="000000"/>
                </a:solidFill>
                <a:latin typeface="Lato Black"/>
                <a:ea typeface="Lato Black"/>
                <a:cs typeface="Lato Black"/>
                <a:sym typeface="Lato Black"/>
              </a:rPr>
              <a:t>, </a:t>
            </a:r>
            <a:r>
              <a:rPr lang="en" b="0" i="0" u="none" strike="noStrike" cap="none">
                <a:solidFill>
                  <a:srgbClr val="8064A2"/>
                </a:solidFill>
                <a:latin typeface="Lato Black"/>
                <a:ea typeface="Lato Black"/>
                <a:cs typeface="Lato Black"/>
                <a:sym typeface="Lato Black"/>
              </a:rPr>
              <a:t>science communicators</a:t>
            </a:r>
            <a:r>
              <a:rPr lang="en" b="1" i="0" u="none" strike="noStrike" cap="none">
                <a:solidFill>
                  <a:srgbClr val="000000"/>
                </a:solidFill>
                <a:latin typeface="Lato"/>
                <a:ea typeface="Lato"/>
                <a:cs typeface="Lato"/>
                <a:sym typeface="Lato"/>
              </a:rPr>
              <a:t> and </a:t>
            </a:r>
            <a:r>
              <a:rPr lang="en" b="0" i="0" u="none" strike="noStrike" cap="none">
                <a:solidFill>
                  <a:srgbClr val="8064A2"/>
                </a:solidFill>
                <a:latin typeface="Lato Black"/>
                <a:ea typeface="Lato Black"/>
                <a:cs typeface="Lato Black"/>
                <a:sym typeface="Lato Black"/>
              </a:rPr>
              <a:t>diverse leaders</a:t>
            </a:r>
            <a:r>
              <a:rPr lang="en" b="1">
                <a:latin typeface="Lato"/>
                <a:ea typeface="Lato"/>
                <a:cs typeface="Lato"/>
                <a:sym typeface="Lato"/>
              </a:rPr>
              <a:t>.</a:t>
            </a:r>
            <a:endParaRPr b="0" i="0" u="none" strike="noStrike" cap="none">
              <a:solidFill>
                <a:srgbClr val="000000"/>
              </a:solidFill>
              <a:latin typeface="Arial"/>
              <a:ea typeface="Arial"/>
              <a:cs typeface="Arial"/>
              <a:sym typeface="Arial"/>
            </a:endParaRPr>
          </a:p>
        </p:txBody>
      </p:sp>
      <p:sp>
        <p:nvSpPr>
          <p:cNvPr id="103" name="Google Shape;103;p17"/>
          <p:cNvSpPr txBox="1"/>
          <p:nvPr/>
        </p:nvSpPr>
        <p:spPr>
          <a:xfrm>
            <a:off x="4332700" y="3394950"/>
            <a:ext cx="3869400" cy="1305300"/>
          </a:xfrm>
          <a:prstGeom prst="rect">
            <a:avLst/>
          </a:prstGeom>
          <a:noFill/>
          <a:ln>
            <a:noFill/>
          </a:ln>
        </p:spPr>
        <p:txBody>
          <a:bodyPr spcFirstLastPara="1" wrap="square" lIns="91425" tIns="91425" rIns="91425" bIns="91425" anchor="t" anchorCtr="0">
            <a:spAutoFit/>
          </a:bodyPr>
          <a:lstStyle/>
          <a:p>
            <a:pPr marL="0" marR="0" lvl="0" indent="0" algn="l" rtl="0">
              <a:lnSpc>
                <a:spcPct val="140014"/>
              </a:lnSpc>
              <a:spcBef>
                <a:spcPts val="0"/>
              </a:spcBef>
              <a:spcAft>
                <a:spcPts val="0"/>
              </a:spcAft>
              <a:buClr>
                <a:srgbClr val="000000"/>
              </a:buClr>
              <a:buSzPts val="3199"/>
              <a:buFont typeface="Arial"/>
              <a:buNone/>
            </a:pPr>
            <a:r>
              <a:rPr lang="en" b="1" i="0" u="none" strike="noStrike" cap="none">
                <a:solidFill>
                  <a:srgbClr val="000000"/>
                </a:solidFill>
                <a:latin typeface="Lato"/>
                <a:ea typeface="Lato"/>
                <a:cs typeface="Lato"/>
                <a:sym typeface="Lato"/>
              </a:rPr>
              <a:t>Inspire the public to </a:t>
            </a:r>
            <a:r>
              <a:rPr lang="en" b="0" i="0" u="none" strike="noStrike" cap="none">
                <a:solidFill>
                  <a:srgbClr val="8AAEA3"/>
                </a:solidFill>
                <a:latin typeface="Lato Black"/>
                <a:ea typeface="Lato Black"/>
                <a:cs typeface="Lato Black"/>
                <a:sym typeface="Lato Black"/>
              </a:rPr>
              <a:t>engage with science</a:t>
            </a:r>
            <a:r>
              <a:rPr lang="en" b="1" i="0" u="none" strike="noStrike" cap="none">
                <a:solidFill>
                  <a:srgbClr val="000000"/>
                </a:solidFill>
                <a:latin typeface="Lato"/>
                <a:ea typeface="Lato"/>
                <a:cs typeface="Lato"/>
                <a:sym typeface="Lato"/>
              </a:rPr>
              <a:t> through establishing a baseline of </a:t>
            </a:r>
            <a:r>
              <a:rPr lang="en" b="0" i="0" u="none" strike="noStrike" cap="none">
                <a:solidFill>
                  <a:srgbClr val="8AAEA3"/>
                </a:solidFill>
                <a:latin typeface="Lato Black"/>
                <a:ea typeface="Lato Black"/>
                <a:cs typeface="Lato Black"/>
                <a:sym typeface="Lato Black"/>
              </a:rPr>
              <a:t>life science literacy</a:t>
            </a:r>
            <a:r>
              <a:rPr lang="en" b="1" i="0" u="none" strike="noStrike" cap="none">
                <a:solidFill>
                  <a:srgbClr val="000000"/>
                </a:solidFill>
                <a:latin typeface="Lato"/>
                <a:ea typeface="Lato"/>
                <a:cs typeface="Lato"/>
                <a:sym typeface="Lato"/>
              </a:rPr>
              <a:t> and </a:t>
            </a:r>
            <a:r>
              <a:rPr lang="en" b="0" i="0" u="none" strike="noStrike" cap="none">
                <a:solidFill>
                  <a:srgbClr val="8AAEA3"/>
                </a:solidFill>
                <a:latin typeface="Lato Black"/>
                <a:ea typeface="Lato Black"/>
                <a:cs typeface="Lato Black"/>
                <a:sym typeface="Lato Black"/>
              </a:rPr>
              <a:t>understanding of research &amp; the scientific method</a:t>
            </a:r>
            <a:r>
              <a:rPr lang="en" b="0" i="0" u="none" strike="noStrike" cap="none">
                <a:solidFill>
                  <a:srgbClr val="000000"/>
                </a:solidFill>
                <a:latin typeface="Lato Black"/>
                <a:ea typeface="Lato Black"/>
                <a:cs typeface="Lato Black"/>
                <a:sym typeface="Lato Black"/>
              </a:rPr>
              <a:t>. </a:t>
            </a:r>
            <a:endParaRPr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PROJECT THEMES</a:t>
            </a:r>
            <a:endParaRPr sz="3000" b="1" i="0" u="none" strike="noStrike" cap="none">
              <a:solidFill>
                <a:srgbClr val="FFFFFF"/>
              </a:solidFill>
              <a:latin typeface="Lato"/>
              <a:ea typeface="Lato"/>
              <a:cs typeface="Lato"/>
              <a:sym typeface="Lato"/>
            </a:endParaRPr>
          </a:p>
        </p:txBody>
      </p:sp>
      <p:sp>
        <p:nvSpPr>
          <p:cNvPr id="109" name="Google Shape;109;p18"/>
          <p:cNvSpPr/>
          <p:nvPr/>
        </p:nvSpPr>
        <p:spPr>
          <a:xfrm>
            <a:off x="132875" y="2058075"/>
            <a:ext cx="2214300" cy="2544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latin typeface="Calibri"/>
                <a:ea typeface="Calibri"/>
                <a:cs typeface="Calibri"/>
                <a:sym typeface="Calibri"/>
              </a:rPr>
              <a:t>We make biomedical research understandable, relatable, and genuinely interesting. CoS is aimed at those who feel they missed their chance at accessing science education elsewhere. </a:t>
            </a:r>
            <a:endParaRPr sz="1400" b="0" i="0" u="none" strike="noStrike" cap="none">
              <a:solidFill>
                <a:srgbClr val="000000"/>
              </a:solidFill>
              <a:latin typeface="Calibri"/>
              <a:ea typeface="Calibri"/>
              <a:cs typeface="Calibri"/>
              <a:sym typeface="Calibri"/>
            </a:endParaRPr>
          </a:p>
        </p:txBody>
      </p:sp>
      <p:sp>
        <p:nvSpPr>
          <p:cNvPr id="110" name="Google Shape;110;p18"/>
          <p:cNvSpPr txBox="1"/>
          <p:nvPr/>
        </p:nvSpPr>
        <p:spPr>
          <a:xfrm>
            <a:off x="132874" y="1205000"/>
            <a:ext cx="2214300" cy="1046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2000">
                <a:solidFill>
                  <a:srgbClr val="FFFFFF"/>
                </a:solidFill>
                <a:latin typeface="Lato"/>
                <a:ea typeface="Lato"/>
                <a:cs typeface="Lato"/>
                <a:sym typeface="Lato"/>
              </a:rPr>
              <a:t>Science Literacy Development</a:t>
            </a:r>
            <a:endParaRPr sz="2000">
              <a:solidFill>
                <a:srgbClr val="FFFFFF"/>
              </a:solidFill>
              <a:latin typeface="Lato"/>
              <a:ea typeface="Lato"/>
              <a:cs typeface="Lato"/>
              <a:sym typeface="Lato"/>
            </a:endParaRPr>
          </a:p>
          <a:p>
            <a:pPr marL="0" marR="0" lvl="0" indent="0" algn="l" rtl="0">
              <a:lnSpc>
                <a:spcPct val="120000"/>
              </a:lnSpc>
              <a:spcBef>
                <a:spcPts val="0"/>
              </a:spcBef>
              <a:spcAft>
                <a:spcPts val="0"/>
              </a:spcAft>
              <a:buClr>
                <a:srgbClr val="000000"/>
              </a:buClr>
              <a:buSzPts val="8000"/>
              <a:buFont typeface="Arial"/>
              <a:buNone/>
            </a:pPr>
            <a:endParaRPr sz="2000">
              <a:solidFill>
                <a:srgbClr val="FFFFFF"/>
              </a:solidFill>
              <a:latin typeface="Lato"/>
              <a:ea typeface="Lato"/>
              <a:cs typeface="Lato"/>
              <a:sym typeface="Lato"/>
            </a:endParaRPr>
          </a:p>
        </p:txBody>
      </p:sp>
      <p:sp>
        <p:nvSpPr>
          <p:cNvPr id="111" name="Google Shape;111;p18"/>
          <p:cNvSpPr/>
          <p:nvPr/>
        </p:nvSpPr>
        <p:spPr>
          <a:xfrm>
            <a:off x="2464775" y="2058075"/>
            <a:ext cx="2025600" cy="2544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latin typeface="Calibri"/>
                <a:ea typeface="Calibri"/>
                <a:cs typeface="Calibri"/>
                <a:sym typeface="Calibri"/>
              </a:rPr>
              <a:t>Our mentors learn to ditch the jargon and share their science in ways that connect, resonate, and inspire.</a:t>
            </a:r>
            <a:endParaRPr sz="1400" b="0" i="0" u="none" strike="noStrike" cap="none">
              <a:solidFill>
                <a:srgbClr val="000000"/>
              </a:solidFill>
              <a:latin typeface="Calibri"/>
              <a:ea typeface="Calibri"/>
              <a:cs typeface="Calibri"/>
              <a:sym typeface="Calibri"/>
            </a:endParaRPr>
          </a:p>
        </p:txBody>
      </p:sp>
      <p:sp>
        <p:nvSpPr>
          <p:cNvPr id="112" name="Google Shape;112;p18"/>
          <p:cNvSpPr txBox="1"/>
          <p:nvPr/>
        </p:nvSpPr>
        <p:spPr>
          <a:xfrm>
            <a:off x="2347175" y="1011375"/>
            <a:ext cx="2464800" cy="1046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2000">
                <a:solidFill>
                  <a:srgbClr val="FFFFFF"/>
                </a:solidFill>
                <a:latin typeface="Lato"/>
                <a:ea typeface="Lato"/>
                <a:cs typeface="Lato"/>
                <a:sym typeface="Lato"/>
              </a:rPr>
              <a:t>Science Communication Training</a:t>
            </a:r>
            <a:endParaRPr sz="2000">
              <a:solidFill>
                <a:srgbClr val="FFFFFF"/>
              </a:solidFill>
              <a:latin typeface="Lato"/>
              <a:ea typeface="Lato"/>
              <a:cs typeface="Lato"/>
              <a:sym typeface="Lato"/>
            </a:endParaRPr>
          </a:p>
        </p:txBody>
      </p:sp>
      <p:sp>
        <p:nvSpPr>
          <p:cNvPr id="113" name="Google Shape;113;p18"/>
          <p:cNvSpPr/>
          <p:nvPr/>
        </p:nvSpPr>
        <p:spPr>
          <a:xfrm>
            <a:off x="4694475" y="2058075"/>
            <a:ext cx="1989300" cy="2544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latin typeface="Calibri"/>
                <a:ea typeface="Calibri"/>
                <a:cs typeface="Calibri"/>
                <a:sym typeface="Calibri"/>
              </a:rPr>
              <a:t>CoS brings together researchers and the public to spark conversations, share knowledge, and build trust one project at a time.</a:t>
            </a:r>
            <a:endParaRPr sz="1400" b="0" i="0" u="none" strike="noStrike" cap="none">
              <a:solidFill>
                <a:srgbClr val="000000"/>
              </a:solidFill>
              <a:latin typeface="Calibri"/>
              <a:ea typeface="Calibri"/>
              <a:cs typeface="Calibri"/>
              <a:sym typeface="Calibri"/>
            </a:endParaRPr>
          </a:p>
        </p:txBody>
      </p:sp>
      <p:sp>
        <p:nvSpPr>
          <p:cNvPr id="114" name="Google Shape;114;p18"/>
          <p:cNvSpPr/>
          <p:nvPr/>
        </p:nvSpPr>
        <p:spPr>
          <a:xfrm>
            <a:off x="6887875" y="2058075"/>
            <a:ext cx="2025600" cy="2544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latin typeface="Calibri"/>
                <a:ea typeface="Calibri"/>
                <a:cs typeface="Calibri"/>
                <a:sym typeface="Calibri"/>
              </a:rPr>
              <a:t>We give emerging scientists a unique opportunity to step outside the academic bubble and see the impact of their work through fresh eyes.</a:t>
            </a:r>
            <a:endParaRPr sz="1400" b="0" i="0" u="none" strike="noStrike" cap="none">
              <a:solidFill>
                <a:srgbClr val="000000"/>
              </a:solidFill>
              <a:latin typeface="Calibri"/>
              <a:ea typeface="Calibri"/>
              <a:cs typeface="Calibri"/>
              <a:sym typeface="Calibri"/>
            </a:endParaRPr>
          </a:p>
        </p:txBody>
      </p:sp>
      <p:sp>
        <p:nvSpPr>
          <p:cNvPr id="115" name="Google Shape;115;p18"/>
          <p:cNvSpPr txBox="1"/>
          <p:nvPr/>
        </p:nvSpPr>
        <p:spPr>
          <a:xfrm>
            <a:off x="4456725" y="1011375"/>
            <a:ext cx="2464800" cy="1046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2000">
                <a:solidFill>
                  <a:srgbClr val="FFFFFF"/>
                </a:solidFill>
                <a:latin typeface="Lato"/>
                <a:ea typeface="Lato"/>
                <a:cs typeface="Lato"/>
                <a:sym typeface="Lato"/>
              </a:rPr>
              <a:t>Building Collaboration and Community</a:t>
            </a:r>
            <a:endParaRPr sz="2000">
              <a:solidFill>
                <a:srgbClr val="FFFFFF"/>
              </a:solidFill>
              <a:latin typeface="Lato"/>
              <a:ea typeface="Lato"/>
              <a:cs typeface="Lato"/>
              <a:sym typeface="Lato"/>
            </a:endParaRPr>
          </a:p>
        </p:txBody>
      </p:sp>
      <p:sp>
        <p:nvSpPr>
          <p:cNvPr id="116" name="Google Shape;116;p18"/>
          <p:cNvSpPr txBox="1"/>
          <p:nvPr/>
        </p:nvSpPr>
        <p:spPr>
          <a:xfrm>
            <a:off x="6668275" y="1574450"/>
            <a:ext cx="2464800" cy="3078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2000">
                <a:solidFill>
                  <a:srgbClr val="FFFFFF"/>
                </a:solidFill>
                <a:latin typeface="Lato"/>
                <a:ea typeface="Lato"/>
                <a:cs typeface="Lato"/>
                <a:sym typeface="Lato"/>
              </a:rPr>
              <a:t>Student Engagement</a:t>
            </a:r>
            <a:endParaRPr sz="2000">
              <a:solidFill>
                <a:srgbClr val="FFFFFF"/>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PROGRAM OVERVIEW</a:t>
            </a:r>
            <a:endParaRPr sz="3000" b="1" i="0" u="none" strike="noStrike" cap="none">
              <a:solidFill>
                <a:srgbClr val="FFFFFF"/>
              </a:solidFill>
              <a:latin typeface="Lato"/>
              <a:ea typeface="Lato"/>
              <a:cs typeface="Lato"/>
              <a:sym typeface="Lato"/>
            </a:endParaRPr>
          </a:p>
        </p:txBody>
      </p:sp>
      <p:sp>
        <p:nvSpPr>
          <p:cNvPr id="122" name="Google Shape;122;p19"/>
          <p:cNvSpPr/>
          <p:nvPr/>
        </p:nvSpPr>
        <p:spPr>
          <a:xfrm>
            <a:off x="5394375" y="782375"/>
            <a:ext cx="2857500" cy="697500"/>
          </a:xfrm>
          <a:prstGeom prst="roundRect">
            <a:avLst>
              <a:gd name="adj" fmla="val 16667"/>
            </a:avLst>
          </a:prstGeom>
          <a:solidFill>
            <a:srgbClr val="0097B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MENTEES</a:t>
            </a:r>
            <a:endParaRPr b="1">
              <a:solidFill>
                <a:schemeClr val="lt1"/>
              </a:solidFill>
            </a:endParaRPr>
          </a:p>
        </p:txBody>
      </p:sp>
      <p:sp>
        <p:nvSpPr>
          <p:cNvPr id="123" name="Google Shape;123;p19"/>
          <p:cNvSpPr/>
          <p:nvPr/>
        </p:nvSpPr>
        <p:spPr>
          <a:xfrm>
            <a:off x="4890075" y="1577363"/>
            <a:ext cx="38661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Members of the public with limited science education</a:t>
            </a:r>
            <a:endParaRPr/>
          </a:p>
        </p:txBody>
      </p:sp>
      <p:sp>
        <p:nvSpPr>
          <p:cNvPr id="124" name="Google Shape;124;p19"/>
          <p:cNvSpPr/>
          <p:nvPr/>
        </p:nvSpPr>
        <p:spPr>
          <a:xfrm>
            <a:off x="4836525" y="2372350"/>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3 fundamental biology lessons that are self-paced and online </a:t>
            </a:r>
            <a:endParaRPr/>
          </a:p>
        </p:txBody>
      </p:sp>
      <p:sp>
        <p:nvSpPr>
          <p:cNvPr id="125" name="Google Shape;125;p19"/>
          <p:cNvSpPr/>
          <p:nvPr/>
        </p:nvSpPr>
        <p:spPr>
          <a:xfrm>
            <a:off x="4836525" y="3167338"/>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t>Tutorials following each lesson to go through  the content, questions and feedback</a:t>
            </a:r>
            <a:endParaRPr/>
          </a:p>
        </p:txBody>
      </p:sp>
      <p:sp>
        <p:nvSpPr>
          <p:cNvPr id="126" name="Google Shape;126;p19"/>
          <p:cNvSpPr/>
          <p:nvPr/>
        </p:nvSpPr>
        <p:spPr>
          <a:xfrm>
            <a:off x="4836525" y="3962325"/>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 In-person lab session and Misinformation in Media workshop</a:t>
            </a:r>
            <a:endParaRPr/>
          </a:p>
        </p:txBody>
      </p:sp>
      <p:sp>
        <p:nvSpPr>
          <p:cNvPr id="127" name="Google Shape;127;p19"/>
          <p:cNvSpPr/>
          <p:nvPr/>
        </p:nvSpPr>
        <p:spPr>
          <a:xfrm>
            <a:off x="937350" y="782375"/>
            <a:ext cx="2857500" cy="697500"/>
          </a:xfrm>
          <a:prstGeom prst="roundRect">
            <a:avLst>
              <a:gd name="adj" fmla="val 16667"/>
            </a:avLst>
          </a:prstGeom>
          <a:solidFill>
            <a:srgbClr val="61528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MENTORS</a:t>
            </a:r>
            <a:endParaRPr b="1">
              <a:solidFill>
                <a:schemeClr val="lt1"/>
              </a:solidFill>
            </a:endParaRPr>
          </a:p>
        </p:txBody>
      </p:sp>
      <p:sp>
        <p:nvSpPr>
          <p:cNvPr id="128" name="Google Shape;128;p19"/>
          <p:cNvSpPr/>
          <p:nvPr/>
        </p:nvSpPr>
        <p:spPr>
          <a:xfrm>
            <a:off x="433050" y="1577363"/>
            <a:ext cx="38661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(You)</a:t>
            </a:r>
            <a:endParaRPr/>
          </a:p>
        </p:txBody>
      </p:sp>
      <p:sp>
        <p:nvSpPr>
          <p:cNvPr id="129" name="Google Shape;129;p19"/>
          <p:cNvSpPr/>
          <p:nvPr/>
        </p:nvSpPr>
        <p:spPr>
          <a:xfrm>
            <a:off x="379500" y="2372350"/>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AU" dirty="0"/>
              <a:t>Workshops to help you pitch and develop your teaching material (mentor documents)</a:t>
            </a:r>
            <a:endParaRPr dirty="0"/>
          </a:p>
        </p:txBody>
      </p:sp>
      <p:sp>
        <p:nvSpPr>
          <p:cNvPr id="130" name="Google Shape;130;p19"/>
          <p:cNvSpPr/>
          <p:nvPr/>
        </p:nvSpPr>
        <p:spPr>
          <a:xfrm>
            <a:off x="379500" y="3167338"/>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dirty="0"/>
              <a:t>Workshops on scientific illustration and </a:t>
            </a:r>
            <a:r>
              <a:rPr lang="en" dirty="0" err="1"/>
              <a:t>visualisation</a:t>
            </a:r>
            <a:endParaRPr dirty="0"/>
          </a:p>
        </p:txBody>
      </p:sp>
      <p:sp>
        <p:nvSpPr>
          <p:cNvPr id="131" name="Google Shape;131;p19"/>
          <p:cNvSpPr/>
          <p:nvPr/>
        </p:nvSpPr>
        <p:spPr>
          <a:xfrm>
            <a:off x="379500" y="3962325"/>
            <a:ext cx="3973200" cy="697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t>Continuous Support in preparing teaching materials (mentor document)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COLLABORATIVE PARKVILLE NETWORK </a:t>
            </a:r>
            <a:endParaRPr sz="3000" b="1" i="0" u="none" strike="noStrike" cap="none">
              <a:solidFill>
                <a:srgbClr val="FFFFFF"/>
              </a:solidFill>
              <a:latin typeface="Lato"/>
              <a:ea typeface="Lato"/>
              <a:cs typeface="Lato"/>
              <a:sym typeface="Lato"/>
            </a:endParaRPr>
          </a:p>
        </p:txBody>
      </p:sp>
      <p:sp>
        <p:nvSpPr>
          <p:cNvPr id="137" name="Google Shape;137;p20"/>
          <p:cNvSpPr/>
          <p:nvPr/>
        </p:nvSpPr>
        <p:spPr>
          <a:xfrm rot="-459039">
            <a:off x="1908497" y="1166105"/>
            <a:ext cx="20281" cy="1224433"/>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20"/>
          <p:cNvSpPr/>
          <p:nvPr/>
        </p:nvSpPr>
        <p:spPr>
          <a:xfrm>
            <a:off x="1662400" y="884326"/>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20"/>
          <p:cNvSpPr/>
          <p:nvPr/>
        </p:nvSpPr>
        <p:spPr>
          <a:xfrm rot="-3484747">
            <a:off x="890954" y="2675311"/>
            <a:ext cx="21560" cy="1167038"/>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20"/>
          <p:cNvSpPr/>
          <p:nvPr/>
        </p:nvSpPr>
        <p:spPr>
          <a:xfrm rot="-6566402">
            <a:off x="2526973" y="1773221"/>
            <a:ext cx="21633" cy="1151802"/>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20"/>
          <p:cNvSpPr/>
          <p:nvPr/>
        </p:nvSpPr>
        <p:spPr>
          <a:xfrm rot="-5211818">
            <a:off x="4179173" y="1083492"/>
            <a:ext cx="21933" cy="1140551"/>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20"/>
          <p:cNvSpPr/>
          <p:nvPr/>
        </p:nvSpPr>
        <p:spPr>
          <a:xfrm rot="-6866637">
            <a:off x="3927503" y="881728"/>
            <a:ext cx="21749" cy="1157813"/>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20"/>
          <p:cNvSpPr/>
          <p:nvPr/>
        </p:nvSpPr>
        <p:spPr>
          <a:xfrm rot="-5541198">
            <a:off x="6473970" y="999144"/>
            <a:ext cx="21918" cy="1140591"/>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20"/>
          <p:cNvSpPr/>
          <p:nvPr/>
        </p:nvSpPr>
        <p:spPr>
          <a:xfrm rot="-2060766" flipH="1">
            <a:off x="6849105" y="970348"/>
            <a:ext cx="21801" cy="669527"/>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20"/>
          <p:cNvSpPr/>
          <p:nvPr/>
        </p:nvSpPr>
        <p:spPr>
          <a:xfrm rot="2126743" flipH="1">
            <a:off x="7236703" y="911692"/>
            <a:ext cx="21727" cy="669208"/>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0"/>
          <p:cNvSpPr/>
          <p:nvPr/>
        </p:nvSpPr>
        <p:spPr>
          <a:xfrm rot="-5742636" flipH="1">
            <a:off x="7102277" y="569314"/>
            <a:ext cx="6030" cy="969149"/>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0"/>
          <p:cNvSpPr/>
          <p:nvPr/>
        </p:nvSpPr>
        <p:spPr>
          <a:xfrm>
            <a:off x="5172414" y="946656"/>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20"/>
          <p:cNvSpPr/>
          <p:nvPr/>
        </p:nvSpPr>
        <p:spPr>
          <a:xfrm>
            <a:off x="4067950" y="780525"/>
            <a:ext cx="591900" cy="6336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20"/>
          <p:cNvSpPr/>
          <p:nvPr/>
        </p:nvSpPr>
        <p:spPr>
          <a:xfrm>
            <a:off x="4659906" y="1492703"/>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20"/>
          <p:cNvSpPr/>
          <p:nvPr/>
        </p:nvSpPr>
        <p:spPr>
          <a:xfrm>
            <a:off x="6558362" y="940024"/>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20"/>
          <p:cNvSpPr/>
          <p:nvPr/>
        </p:nvSpPr>
        <p:spPr>
          <a:xfrm>
            <a:off x="7263244" y="780526"/>
            <a:ext cx="373200" cy="384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0"/>
          <p:cNvSpPr/>
          <p:nvPr/>
        </p:nvSpPr>
        <p:spPr>
          <a:xfrm>
            <a:off x="6944884" y="1355556"/>
            <a:ext cx="299400" cy="3222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0"/>
          <p:cNvSpPr/>
          <p:nvPr/>
        </p:nvSpPr>
        <p:spPr>
          <a:xfrm>
            <a:off x="2592391" y="1299858"/>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4" name="Google Shape;154;p20"/>
          <p:cNvPicPr preferRelativeResize="0"/>
          <p:nvPr/>
        </p:nvPicPr>
        <p:blipFill rotWithShape="1">
          <a:blip r:embed="rId3">
            <a:alphaModFix/>
          </a:blip>
          <a:srcRect/>
          <a:stretch/>
        </p:blipFill>
        <p:spPr>
          <a:xfrm>
            <a:off x="2928357" y="1573636"/>
            <a:ext cx="806418" cy="979599"/>
          </a:xfrm>
          <a:prstGeom prst="rect">
            <a:avLst/>
          </a:prstGeom>
          <a:noFill/>
          <a:ln>
            <a:noFill/>
          </a:ln>
        </p:spPr>
      </p:pic>
      <p:sp>
        <p:nvSpPr>
          <p:cNvPr id="155" name="Google Shape;155;p20"/>
          <p:cNvSpPr/>
          <p:nvPr/>
        </p:nvSpPr>
        <p:spPr>
          <a:xfrm rot="-7689434">
            <a:off x="802084" y="3647419"/>
            <a:ext cx="21365" cy="1175863"/>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20"/>
          <p:cNvSpPr/>
          <p:nvPr/>
        </p:nvSpPr>
        <p:spPr>
          <a:xfrm rot="-5164905">
            <a:off x="2491917" y="3606504"/>
            <a:ext cx="21951" cy="1141108"/>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20"/>
          <p:cNvSpPr/>
          <p:nvPr/>
        </p:nvSpPr>
        <p:spPr>
          <a:xfrm rot="-8306018">
            <a:off x="5200607" y="2662766"/>
            <a:ext cx="21251" cy="1192228"/>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20"/>
          <p:cNvSpPr/>
          <p:nvPr/>
        </p:nvSpPr>
        <p:spPr>
          <a:xfrm rot="-6415651">
            <a:off x="7926295" y="2479700"/>
            <a:ext cx="21637" cy="1149000"/>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20"/>
          <p:cNvSpPr/>
          <p:nvPr/>
        </p:nvSpPr>
        <p:spPr>
          <a:xfrm rot="10543926">
            <a:off x="8546127" y="2822379"/>
            <a:ext cx="20156" cy="1225445"/>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20"/>
          <p:cNvSpPr/>
          <p:nvPr/>
        </p:nvSpPr>
        <p:spPr>
          <a:xfrm rot="-9272199">
            <a:off x="7897764" y="1944965"/>
            <a:ext cx="20933" cy="1212000"/>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20"/>
          <p:cNvSpPr/>
          <p:nvPr/>
        </p:nvSpPr>
        <p:spPr>
          <a:xfrm>
            <a:off x="6687089" y="2547081"/>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20"/>
          <p:cNvSpPr/>
          <p:nvPr/>
        </p:nvSpPr>
        <p:spPr>
          <a:xfrm>
            <a:off x="90825" y="4354181"/>
            <a:ext cx="469800" cy="5205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20"/>
          <p:cNvSpPr/>
          <p:nvPr/>
        </p:nvSpPr>
        <p:spPr>
          <a:xfrm>
            <a:off x="5447329" y="2553229"/>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20"/>
          <p:cNvSpPr/>
          <p:nvPr/>
        </p:nvSpPr>
        <p:spPr>
          <a:xfrm>
            <a:off x="8406335" y="2671189"/>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20"/>
          <p:cNvSpPr/>
          <p:nvPr/>
        </p:nvSpPr>
        <p:spPr>
          <a:xfrm>
            <a:off x="2678984" y="3931097"/>
            <a:ext cx="469800" cy="5205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20"/>
          <p:cNvSpPr/>
          <p:nvPr/>
        </p:nvSpPr>
        <p:spPr>
          <a:xfrm>
            <a:off x="8478795" y="3971776"/>
            <a:ext cx="222600" cy="2442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20"/>
          <p:cNvSpPr/>
          <p:nvPr/>
        </p:nvSpPr>
        <p:spPr>
          <a:xfrm>
            <a:off x="1005237" y="3086645"/>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20"/>
          <p:cNvSpPr/>
          <p:nvPr/>
        </p:nvSpPr>
        <p:spPr>
          <a:xfrm>
            <a:off x="187455" y="2640112"/>
            <a:ext cx="373200" cy="3843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9" name="Google Shape;169;p20"/>
          <p:cNvPicPr preferRelativeResize="0"/>
          <p:nvPr/>
        </p:nvPicPr>
        <p:blipFill rotWithShape="1">
          <a:blip r:embed="rId4">
            <a:alphaModFix/>
          </a:blip>
          <a:srcRect/>
          <a:stretch/>
        </p:blipFill>
        <p:spPr>
          <a:xfrm>
            <a:off x="6978647" y="2854301"/>
            <a:ext cx="848996" cy="912725"/>
          </a:xfrm>
          <a:prstGeom prst="rect">
            <a:avLst/>
          </a:prstGeom>
          <a:noFill/>
          <a:ln>
            <a:noFill/>
          </a:ln>
        </p:spPr>
      </p:pic>
      <p:pic>
        <p:nvPicPr>
          <p:cNvPr id="170" name="Google Shape;170;p20"/>
          <p:cNvPicPr preferRelativeResize="0"/>
          <p:nvPr/>
        </p:nvPicPr>
        <p:blipFill rotWithShape="1">
          <a:blip r:embed="rId5">
            <a:alphaModFix/>
          </a:blip>
          <a:srcRect/>
          <a:stretch/>
        </p:blipFill>
        <p:spPr>
          <a:xfrm>
            <a:off x="1164563" y="3664205"/>
            <a:ext cx="1024590" cy="400464"/>
          </a:xfrm>
          <a:prstGeom prst="rect">
            <a:avLst/>
          </a:prstGeom>
          <a:noFill/>
          <a:ln>
            <a:noFill/>
          </a:ln>
        </p:spPr>
      </p:pic>
      <p:sp>
        <p:nvSpPr>
          <p:cNvPr id="171" name="Google Shape;171;p20"/>
          <p:cNvSpPr/>
          <p:nvPr/>
        </p:nvSpPr>
        <p:spPr>
          <a:xfrm rot="-1255008">
            <a:off x="1270383" y="2331947"/>
            <a:ext cx="61342" cy="1216213"/>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20"/>
          <p:cNvSpPr/>
          <p:nvPr/>
        </p:nvSpPr>
        <p:spPr>
          <a:xfrm rot="-2205557">
            <a:off x="4040599" y="2384664"/>
            <a:ext cx="62160" cy="1198554"/>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20"/>
          <p:cNvSpPr/>
          <p:nvPr/>
        </p:nvSpPr>
        <p:spPr>
          <a:xfrm rot="5035318">
            <a:off x="2045300" y="1409650"/>
            <a:ext cx="65166" cy="1141061"/>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20"/>
          <p:cNvSpPr/>
          <p:nvPr/>
        </p:nvSpPr>
        <p:spPr>
          <a:xfrm rot="4646547">
            <a:off x="3302761" y="2670972"/>
            <a:ext cx="64851" cy="203899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20"/>
          <p:cNvSpPr/>
          <p:nvPr/>
        </p:nvSpPr>
        <p:spPr>
          <a:xfrm rot="5320803">
            <a:off x="4634225" y="1066802"/>
            <a:ext cx="65117" cy="203069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20"/>
          <p:cNvSpPr/>
          <p:nvPr/>
        </p:nvSpPr>
        <p:spPr>
          <a:xfrm rot="5431683">
            <a:off x="6078558" y="2625532"/>
            <a:ext cx="65103" cy="1929963"/>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7" name="Google Shape;177;p20"/>
          <p:cNvPicPr preferRelativeResize="0"/>
          <p:nvPr/>
        </p:nvPicPr>
        <p:blipFill rotWithShape="1">
          <a:blip r:embed="rId6">
            <a:alphaModFix/>
          </a:blip>
          <a:srcRect/>
          <a:stretch/>
        </p:blipFill>
        <p:spPr>
          <a:xfrm>
            <a:off x="5560087" y="1092256"/>
            <a:ext cx="557111" cy="1173799"/>
          </a:xfrm>
          <a:prstGeom prst="rect">
            <a:avLst/>
          </a:prstGeom>
          <a:noFill/>
          <a:ln>
            <a:noFill/>
          </a:ln>
        </p:spPr>
      </p:pic>
      <p:sp>
        <p:nvSpPr>
          <p:cNvPr id="178" name="Google Shape;178;p20"/>
          <p:cNvSpPr/>
          <p:nvPr/>
        </p:nvSpPr>
        <p:spPr>
          <a:xfrm rot="1832253">
            <a:off x="5186938" y="1885007"/>
            <a:ext cx="48415" cy="1291767"/>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20"/>
          <p:cNvSpPr/>
          <p:nvPr/>
        </p:nvSpPr>
        <p:spPr>
          <a:xfrm rot="3857403">
            <a:off x="6437067" y="1355609"/>
            <a:ext cx="26970" cy="2811006"/>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20"/>
          <p:cNvSpPr/>
          <p:nvPr/>
        </p:nvSpPr>
        <p:spPr>
          <a:xfrm rot="-3882479" flipH="1">
            <a:off x="2852059" y="1332033"/>
            <a:ext cx="30194" cy="3035175"/>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20"/>
          <p:cNvSpPr/>
          <p:nvPr/>
        </p:nvSpPr>
        <p:spPr>
          <a:xfrm>
            <a:off x="148105" y="939699"/>
            <a:ext cx="1560000" cy="167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20"/>
          <p:cNvSpPr/>
          <p:nvPr/>
        </p:nvSpPr>
        <p:spPr>
          <a:xfrm>
            <a:off x="1781856" y="2266052"/>
            <a:ext cx="469800" cy="5205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20"/>
          <p:cNvSpPr/>
          <p:nvPr/>
        </p:nvSpPr>
        <p:spPr>
          <a:xfrm rot="2862475">
            <a:off x="2471124" y="2418206"/>
            <a:ext cx="62861" cy="1183129"/>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0"/>
          <p:cNvSpPr/>
          <p:nvPr/>
        </p:nvSpPr>
        <p:spPr>
          <a:xfrm rot="-2012163">
            <a:off x="6645384" y="1790798"/>
            <a:ext cx="61905" cy="1377872"/>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20"/>
          <p:cNvSpPr/>
          <p:nvPr/>
        </p:nvSpPr>
        <p:spPr>
          <a:xfrm>
            <a:off x="7500115" y="1014698"/>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6" name="Google Shape;186;p20"/>
          <p:cNvPicPr preferRelativeResize="0"/>
          <p:nvPr/>
        </p:nvPicPr>
        <p:blipFill rotWithShape="1">
          <a:blip r:embed="rId7">
            <a:alphaModFix/>
          </a:blip>
          <a:srcRect l="8427" r="8874"/>
          <a:stretch/>
        </p:blipFill>
        <p:spPr>
          <a:xfrm>
            <a:off x="7752432" y="1354438"/>
            <a:ext cx="899195" cy="858133"/>
          </a:xfrm>
          <a:prstGeom prst="rect">
            <a:avLst/>
          </a:prstGeom>
          <a:noFill/>
          <a:ln>
            <a:noFill/>
          </a:ln>
        </p:spPr>
      </p:pic>
      <p:sp>
        <p:nvSpPr>
          <p:cNvPr id="187" name="Google Shape;187;p20"/>
          <p:cNvSpPr/>
          <p:nvPr/>
        </p:nvSpPr>
        <p:spPr>
          <a:xfrm rot="-6401955">
            <a:off x="4254933" y="3244340"/>
            <a:ext cx="21925" cy="1149028"/>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20"/>
          <p:cNvSpPr/>
          <p:nvPr/>
        </p:nvSpPr>
        <p:spPr>
          <a:xfrm>
            <a:off x="3595957" y="3836041"/>
            <a:ext cx="299400" cy="322200"/>
          </a:xfrm>
          <a:prstGeom prst="ellipse">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20"/>
          <p:cNvSpPr/>
          <p:nvPr/>
        </p:nvSpPr>
        <p:spPr>
          <a:xfrm rot="-3222442">
            <a:off x="5678256" y="2788235"/>
            <a:ext cx="47642" cy="2594634"/>
          </a:xfrm>
          <a:prstGeom prst="rect">
            <a:avLst/>
          </a:prstGeom>
          <a:solidFill>
            <a:srgbClr val="B4A7D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0"/>
          <p:cNvSpPr/>
          <p:nvPr/>
        </p:nvSpPr>
        <p:spPr>
          <a:xfrm>
            <a:off x="6326975" y="4395700"/>
            <a:ext cx="698700" cy="7236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20"/>
          <p:cNvSpPr/>
          <p:nvPr/>
        </p:nvSpPr>
        <p:spPr>
          <a:xfrm>
            <a:off x="4067950" y="2827020"/>
            <a:ext cx="1420500" cy="1527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2" name="Google Shape;192;p20"/>
          <p:cNvPicPr preferRelativeResize="0"/>
          <p:nvPr/>
        </p:nvPicPr>
        <p:blipFill rotWithShape="1">
          <a:blip r:embed="rId8">
            <a:alphaModFix/>
          </a:blip>
          <a:srcRect/>
          <a:stretch/>
        </p:blipFill>
        <p:spPr>
          <a:xfrm>
            <a:off x="4332745" y="3107258"/>
            <a:ext cx="899194" cy="966685"/>
          </a:xfrm>
          <a:prstGeom prst="rect">
            <a:avLst/>
          </a:prstGeom>
          <a:noFill/>
          <a:ln>
            <a:noFill/>
          </a:ln>
        </p:spPr>
      </p:pic>
      <p:pic>
        <p:nvPicPr>
          <p:cNvPr id="193" name="Google Shape;193;p20"/>
          <p:cNvPicPr preferRelativeResize="0"/>
          <p:nvPr/>
        </p:nvPicPr>
        <p:blipFill rotWithShape="1">
          <a:blip r:embed="rId9">
            <a:alphaModFix/>
          </a:blip>
          <a:srcRect/>
          <a:stretch/>
        </p:blipFill>
        <p:spPr>
          <a:xfrm>
            <a:off x="8342989" y="4451599"/>
            <a:ext cx="681411" cy="599127"/>
          </a:xfrm>
          <a:prstGeom prst="rect">
            <a:avLst/>
          </a:prstGeom>
          <a:noFill/>
          <a:ln>
            <a:noFill/>
          </a:ln>
        </p:spPr>
      </p:pic>
      <p:pic>
        <p:nvPicPr>
          <p:cNvPr id="194" name="Google Shape;194;p20"/>
          <p:cNvPicPr preferRelativeResize="0"/>
          <p:nvPr/>
        </p:nvPicPr>
        <p:blipFill>
          <a:blip r:embed="rId10">
            <a:alphaModFix/>
          </a:blip>
          <a:stretch>
            <a:fillRect/>
          </a:stretch>
        </p:blipFill>
        <p:spPr>
          <a:xfrm>
            <a:off x="298475" y="1413700"/>
            <a:ext cx="1282650" cy="802200"/>
          </a:xfrm>
          <a:prstGeom prst="rect">
            <a:avLst/>
          </a:prstGeom>
          <a:solidFill>
            <a:srgbClr val="FFFFFF"/>
          </a:solidFill>
          <a:ln w="9525" cap="flat" cmpd="sng">
            <a:solidFill>
              <a:srgbClr val="FFFFFF"/>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21" title="Screenshot 2026-05-29 at 17.34.53.png"/>
          <p:cNvPicPr preferRelativeResize="0"/>
          <p:nvPr/>
        </p:nvPicPr>
        <p:blipFill>
          <a:blip r:embed="rId3">
            <a:alphaModFix/>
          </a:blip>
          <a:stretch>
            <a:fillRect/>
          </a:stretch>
        </p:blipFill>
        <p:spPr>
          <a:xfrm>
            <a:off x="152400" y="152400"/>
            <a:ext cx="8607200" cy="4697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2"/>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WHAT’S IN IT FOR YOU?</a:t>
            </a:r>
            <a:endParaRPr sz="3000" b="1" i="0" u="none" strike="noStrike" cap="none">
              <a:solidFill>
                <a:srgbClr val="FFFFFF"/>
              </a:solidFill>
              <a:latin typeface="Lato"/>
              <a:ea typeface="Lato"/>
              <a:cs typeface="Lato"/>
              <a:sym typeface="Lato"/>
            </a:endParaRPr>
          </a:p>
        </p:txBody>
      </p:sp>
      <p:pic>
        <p:nvPicPr>
          <p:cNvPr id="205" name="Google Shape;205;p22"/>
          <p:cNvPicPr preferRelativeResize="0"/>
          <p:nvPr/>
        </p:nvPicPr>
        <p:blipFill>
          <a:blip r:embed="rId3">
            <a:alphaModFix/>
          </a:blip>
          <a:stretch>
            <a:fillRect/>
          </a:stretch>
        </p:blipFill>
        <p:spPr>
          <a:xfrm>
            <a:off x="1495988" y="854150"/>
            <a:ext cx="3556749" cy="532100"/>
          </a:xfrm>
          <a:prstGeom prst="rect">
            <a:avLst/>
          </a:prstGeom>
          <a:noFill/>
          <a:ln>
            <a:noFill/>
          </a:ln>
        </p:spPr>
      </p:pic>
      <p:pic>
        <p:nvPicPr>
          <p:cNvPr id="206" name="Google Shape;206;p22"/>
          <p:cNvPicPr preferRelativeResize="0"/>
          <p:nvPr/>
        </p:nvPicPr>
        <p:blipFill>
          <a:blip r:embed="rId3">
            <a:alphaModFix/>
          </a:blip>
          <a:stretch>
            <a:fillRect/>
          </a:stretch>
        </p:blipFill>
        <p:spPr>
          <a:xfrm>
            <a:off x="4091263" y="1533225"/>
            <a:ext cx="3556749" cy="532100"/>
          </a:xfrm>
          <a:prstGeom prst="rect">
            <a:avLst/>
          </a:prstGeom>
          <a:noFill/>
          <a:ln>
            <a:noFill/>
          </a:ln>
        </p:spPr>
      </p:pic>
      <p:pic>
        <p:nvPicPr>
          <p:cNvPr id="207" name="Google Shape;207;p22"/>
          <p:cNvPicPr preferRelativeResize="0"/>
          <p:nvPr/>
        </p:nvPicPr>
        <p:blipFill>
          <a:blip r:embed="rId3">
            <a:alphaModFix/>
          </a:blip>
          <a:stretch>
            <a:fillRect/>
          </a:stretch>
        </p:blipFill>
        <p:spPr>
          <a:xfrm>
            <a:off x="1495988" y="2212300"/>
            <a:ext cx="3556749" cy="532100"/>
          </a:xfrm>
          <a:prstGeom prst="rect">
            <a:avLst/>
          </a:prstGeom>
          <a:noFill/>
          <a:ln>
            <a:noFill/>
          </a:ln>
        </p:spPr>
      </p:pic>
      <p:pic>
        <p:nvPicPr>
          <p:cNvPr id="208" name="Google Shape;208;p22"/>
          <p:cNvPicPr preferRelativeResize="0"/>
          <p:nvPr/>
        </p:nvPicPr>
        <p:blipFill>
          <a:blip r:embed="rId3">
            <a:alphaModFix/>
          </a:blip>
          <a:stretch>
            <a:fillRect/>
          </a:stretch>
        </p:blipFill>
        <p:spPr>
          <a:xfrm>
            <a:off x="4091263" y="2891375"/>
            <a:ext cx="3556749" cy="532100"/>
          </a:xfrm>
          <a:prstGeom prst="rect">
            <a:avLst/>
          </a:prstGeom>
          <a:noFill/>
          <a:ln>
            <a:noFill/>
          </a:ln>
        </p:spPr>
      </p:pic>
      <p:pic>
        <p:nvPicPr>
          <p:cNvPr id="209" name="Google Shape;209;p22"/>
          <p:cNvPicPr preferRelativeResize="0"/>
          <p:nvPr/>
        </p:nvPicPr>
        <p:blipFill>
          <a:blip r:embed="rId3">
            <a:alphaModFix/>
          </a:blip>
          <a:stretch>
            <a:fillRect/>
          </a:stretch>
        </p:blipFill>
        <p:spPr>
          <a:xfrm>
            <a:off x="1495988" y="3570450"/>
            <a:ext cx="3556749" cy="532100"/>
          </a:xfrm>
          <a:prstGeom prst="rect">
            <a:avLst/>
          </a:prstGeom>
          <a:noFill/>
          <a:ln>
            <a:noFill/>
          </a:ln>
        </p:spPr>
      </p:pic>
      <p:pic>
        <p:nvPicPr>
          <p:cNvPr id="210" name="Google Shape;210;p22"/>
          <p:cNvPicPr preferRelativeResize="0"/>
          <p:nvPr/>
        </p:nvPicPr>
        <p:blipFill>
          <a:blip r:embed="rId3">
            <a:alphaModFix/>
          </a:blip>
          <a:stretch>
            <a:fillRect/>
          </a:stretch>
        </p:blipFill>
        <p:spPr>
          <a:xfrm>
            <a:off x="4091263" y="4249525"/>
            <a:ext cx="3556749" cy="532100"/>
          </a:xfrm>
          <a:prstGeom prst="rect">
            <a:avLst/>
          </a:prstGeom>
          <a:noFill/>
          <a:ln>
            <a:noFill/>
          </a:ln>
        </p:spPr>
      </p:pic>
      <p:grpSp>
        <p:nvGrpSpPr>
          <p:cNvPr id="211" name="Google Shape;211;p22"/>
          <p:cNvGrpSpPr/>
          <p:nvPr/>
        </p:nvGrpSpPr>
        <p:grpSpPr>
          <a:xfrm>
            <a:off x="5605039" y="929930"/>
            <a:ext cx="3977348" cy="380532"/>
            <a:chOff x="6645225" y="1858437"/>
            <a:chExt cx="4196400" cy="410100"/>
          </a:xfrm>
        </p:grpSpPr>
        <p:sp>
          <p:nvSpPr>
            <p:cNvPr id="212" name="Google Shape;212;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3" name="Google Shape;213;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214" name="Google Shape;214;p22"/>
          <p:cNvGrpSpPr/>
          <p:nvPr/>
        </p:nvGrpSpPr>
        <p:grpSpPr>
          <a:xfrm>
            <a:off x="5605039" y="2288080"/>
            <a:ext cx="3977348" cy="380532"/>
            <a:chOff x="6645225" y="1858437"/>
            <a:chExt cx="4196400" cy="410100"/>
          </a:xfrm>
        </p:grpSpPr>
        <p:sp>
          <p:nvSpPr>
            <p:cNvPr id="215" name="Google Shape;215;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6" name="Google Shape;216;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217" name="Google Shape;217;p22"/>
          <p:cNvGrpSpPr/>
          <p:nvPr/>
        </p:nvGrpSpPr>
        <p:grpSpPr>
          <a:xfrm>
            <a:off x="5605039" y="3646242"/>
            <a:ext cx="3977348" cy="380532"/>
            <a:chOff x="6645225" y="1858437"/>
            <a:chExt cx="4196400" cy="410100"/>
          </a:xfrm>
        </p:grpSpPr>
        <p:sp>
          <p:nvSpPr>
            <p:cNvPr id="218" name="Google Shape;218;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9" name="Google Shape;219;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220" name="Google Shape;220;p22"/>
          <p:cNvGrpSpPr/>
          <p:nvPr/>
        </p:nvGrpSpPr>
        <p:grpSpPr>
          <a:xfrm rot="10800000">
            <a:off x="-533511" y="1609005"/>
            <a:ext cx="3977348" cy="380532"/>
            <a:chOff x="6645225" y="1858437"/>
            <a:chExt cx="4196400" cy="410100"/>
          </a:xfrm>
        </p:grpSpPr>
        <p:sp>
          <p:nvSpPr>
            <p:cNvPr id="221" name="Google Shape;221;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22" name="Google Shape;222;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223" name="Google Shape;223;p22"/>
          <p:cNvGrpSpPr/>
          <p:nvPr/>
        </p:nvGrpSpPr>
        <p:grpSpPr>
          <a:xfrm rot="10800000">
            <a:off x="-533511" y="2967167"/>
            <a:ext cx="3977348" cy="380532"/>
            <a:chOff x="6645225" y="1858437"/>
            <a:chExt cx="4196400" cy="410100"/>
          </a:xfrm>
        </p:grpSpPr>
        <p:sp>
          <p:nvSpPr>
            <p:cNvPr id="224" name="Google Shape;224;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25" name="Google Shape;225;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grpSp>
        <p:nvGrpSpPr>
          <p:cNvPr id="226" name="Google Shape;226;p22"/>
          <p:cNvGrpSpPr/>
          <p:nvPr/>
        </p:nvGrpSpPr>
        <p:grpSpPr>
          <a:xfrm rot="10800000">
            <a:off x="-533511" y="4395305"/>
            <a:ext cx="3977348" cy="380532"/>
            <a:chOff x="6645225" y="1858437"/>
            <a:chExt cx="4196400" cy="410100"/>
          </a:xfrm>
        </p:grpSpPr>
        <p:sp>
          <p:nvSpPr>
            <p:cNvPr id="227" name="Google Shape;227;p22"/>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28" name="Google Shape;228;p22"/>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sp>
        <p:nvSpPr>
          <p:cNvPr id="229" name="Google Shape;229;p22"/>
          <p:cNvSpPr txBox="1"/>
          <p:nvPr/>
        </p:nvSpPr>
        <p:spPr>
          <a:xfrm>
            <a:off x="1774363" y="927750"/>
            <a:ext cx="30000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chemeClr val="dk1"/>
                </a:solidFill>
                <a:latin typeface="Lato"/>
                <a:ea typeface="Lato"/>
                <a:cs typeface="Lato"/>
                <a:sym typeface="Lato"/>
              </a:rPr>
              <a:t>1:1 sessions with sci-com experts</a:t>
            </a:r>
            <a:endParaRPr b="1">
              <a:solidFill>
                <a:schemeClr val="dk1"/>
              </a:solidFill>
              <a:latin typeface="Lato"/>
              <a:ea typeface="Lato"/>
              <a:cs typeface="Lato"/>
              <a:sym typeface="Lato"/>
            </a:endParaRPr>
          </a:p>
        </p:txBody>
      </p:sp>
      <p:sp>
        <p:nvSpPr>
          <p:cNvPr id="230" name="Google Shape;230;p22"/>
          <p:cNvSpPr txBox="1"/>
          <p:nvPr/>
        </p:nvSpPr>
        <p:spPr>
          <a:xfrm>
            <a:off x="4091238" y="1606825"/>
            <a:ext cx="35568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rgbClr val="8064A2"/>
                </a:solidFill>
                <a:latin typeface="Lato"/>
                <a:ea typeface="Lato"/>
                <a:cs typeface="Lato"/>
                <a:sym typeface="Lato"/>
              </a:rPr>
              <a:t>Be part of something new and meaningful</a:t>
            </a:r>
            <a:endParaRPr b="1">
              <a:solidFill>
                <a:srgbClr val="8064A2"/>
              </a:solidFill>
              <a:latin typeface="Lato"/>
              <a:ea typeface="Lato"/>
              <a:cs typeface="Lato"/>
              <a:sym typeface="Lato"/>
            </a:endParaRPr>
          </a:p>
        </p:txBody>
      </p:sp>
      <p:sp>
        <p:nvSpPr>
          <p:cNvPr id="231" name="Google Shape;231;p22"/>
          <p:cNvSpPr txBox="1"/>
          <p:nvPr/>
        </p:nvSpPr>
        <p:spPr>
          <a:xfrm>
            <a:off x="1774350" y="2285900"/>
            <a:ext cx="30000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chemeClr val="dk1"/>
                </a:solidFill>
                <a:latin typeface="Lato"/>
                <a:ea typeface="Lato"/>
                <a:cs typeface="Lato"/>
                <a:sym typeface="Lato"/>
              </a:rPr>
              <a:t>Fine-tune your pitching skills</a:t>
            </a:r>
            <a:endParaRPr b="1">
              <a:solidFill>
                <a:schemeClr val="dk1"/>
              </a:solidFill>
              <a:latin typeface="Lato"/>
              <a:ea typeface="Lato"/>
              <a:cs typeface="Lato"/>
              <a:sym typeface="Lato"/>
            </a:endParaRPr>
          </a:p>
        </p:txBody>
      </p:sp>
      <p:sp>
        <p:nvSpPr>
          <p:cNvPr id="232" name="Google Shape;232;p22"/>
          <p:cNvSpPr txBox="1"/>
          <p:nvPr/>
        </p:nvSpPr>
        <p:spPr>
          <a:xfrm>
            <a:off x="4160850" y="2966138"/>
            <a:ext cx="34176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chemeClr val="dk1"/>
                </a:solidFill>
                <a:latin typeface="Lato"/>
                <a:ea typeface="Lato"/>
                <a:cs typeface="Lato"/>
                <a:sym typeface="Lato"/>
              </a:rPr>
              <a:t>Meet other scientists across the precinct</a:t>
            </a:r>
            <a:endParaRPr b="1">
              <a:solidFill>
                <a:schemeClr val="dk1"/>
              </a:solidFill>
              <a:latin typeface="Lato"/>
              <a:ea typeface="Lato"/>
              <a:cs typeface="Lato"/>
              <a:sym typeface="Lato"/>
            </a:endParaRPr>
          </a:p>
        </p:txBody>
      </p:sp>
      <p:sp>
        <p:nvSpPr>
          <p:cNvPr id="233" name="Google Shape;233;p22"/>
          <p:cNvSpPr txBox="1"/>
          <p:nvPr/>
        </p:nvSpPr>
        <p:spPr>
          <a:xfrm>
            <a:off x="1774338" y="3644050"/>
            <a:ext cx="30000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chemeClr val="dk1"/>
                </a:solidFill>
                <a:latin typeface="Lato"/>
                <a:ea typeface="Lato"/>
                <a:cs typeface="Lato"/>
                <a:sym typeface="Lato"/>
              </a:rPr>
              <a:t>Gain mentoring experience</a:t>
            </a:r>
            <a:endParaRPr b="1">
              <a:solidFill>
                <a:schemeClr val="dk1"/>
              </a:solidFill>
              <a:latin typeface="Lato"/>
              <a:ea typeface="Lato"/>
              <a:cs typeface="Lato"/>
              <a:sym typeface="Lato"/>
            </a:endParaRPr>
          </a:p>
        </p:txBody>
      </p:sp>
      <p:sp>
        <p:nvSpPr>
          <p:cNvPr id="234" name="Google Shape;234;p22"/>
          <p:cNvSpPr txBox="1"/>
          <p:nvPr/>
        </p:nvSpPr>
        <p:spPr>
          <a:xfrm>
            <a:off x="4369613" y="4314300"/>
            <a:ext cx="3000000" cy="400200"/>
          </a:xfrm>
          <a:prstGeom prst="rect">
            <a:avLst/>
          </a:prstGeom>
          <a:noFill/>
          <a:ln>
            <a:noFill/>
          </a:ln>
        </p:spPr>
        <p:txBody>
          <a:bodyPr spcFirstLastPara="1" wrap="square" lIns="91425" tIns="91425" rIns="91425" bIns="91425" anchor="t" anchorCtr="0">
            <a:spAutoFit/>
          </a:bodyPr>
          <a:lstStyle/>
          <a:p>
            <a:pPr marL="0" lvl="0" indent="0" algn="ctr" rtl="0">
              <a:lnSpc>
                <a:spcPct val="152727"/>
              </a:lnSpc>
              <a:spcBef>
                <a:spcPts val="0"/>
              </a:spcBef>
              <a:spcAft>
                <a:spcPts val="0"/>
              </a:spcAft>
              <a:buNone/>
            </a:pPr>
            <a:r>
              <a:rPr lang="en" b="1">
                <a:solidFill>
                  <a:schemeClr val="dk1"/>
                </a:solidFill>
                <a:latin typeface="Lato"/>
                <a:ea typeface="Lato"/>
                <a:cs typeface="Lato"/>
                <a:sym typeface="Lato"/>
              </a:rPr>
              <a:t>Get cool merch at the end</a:t>
            </a:r>
            <a:endParaRPr b="1">
              <a:solidFill>
                <a:schemeClr val="dk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3"/>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THE MENTORS (YOU!!)</a:t>
            </a:r>
            <a:endParaRPr sz="3000" b="1" i="0" u="none" strike="noStrike" cap="none">
              <a:solidFill>
                <a:srgbClr val="FFFFFF"/>
              </a:solidFill>
              <a:latin typeface="Lato"/>
              <a:ea typeface="Lato"/>
              <a:cs typeface="Lato"/>
              <a:sym typeface="Lato"/>
            </a:endParaRPr>
          </a:p>
        </p:txBody>
      </p:sp>
      <p:sp>
        <p:nvSpPr>
          <p:cNvPr id="240" name="Google Shape;240;p23"/>
          <p:cNvSpPr/>
          <p:nvPr/>
        </p:nvSpPr>
        <p:spPr>
          <a:xfrm>
            <a:off x="885300" y="851650"/>
            <a:ext cx="7373400" cy="3765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23"/>
          <p:cNvSpPr/>
          <p:nvPr/>
        </p:nvSpPr>
        <p:spPr>
          <a:xfrm>
            <a:off x="1456775" y="1288675"/>
            <a:ext cx="526800" cy="4617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1</a:t>
            </a:r>
            <a:endParaRPr sz="1800" b="1">
              <a:latin typeface="Lato"/>
              <a:ea typeface="Lato"/>
              <a:cs typeface="Lato"/>
              <a:sym typeface="Lato"/>
            </a:endParaRPr>
          </a:p>
        </p:txBody>
      </p:sp>
      <p:sp>
        <p:nvSpPr>
          <p:cNvPr id="242" name="Google Shape;242;p23"/>
          <p:cNvSpPr/>
          <p:nvPr/>
        </p:nvSpPr>
        <p:spPr>
          <a:xfrm>
            <a:off x="1456775" y="2385725"/>
            <a:ext cx="526800" cy="4617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2</a:t>
            </a:r>
            <a:endParaRPr sz="1800" b="1">
              <a:latin typeface="Lato"/>
              <a:ea typeface="Lato"/>
              <a:cs typeface="Lato"/>
              <a:sym typeface="Lato"/>
            </a:endParaRPr>
          </a:p>
        </p:txBody>
      </p:sp>
      <p:sp>
        <p:nvSpPr>
          <p:cNvPr id="243" name="Google Shape;243;p23"/>
          <p:cNvSpPr/>
          <p:nvPr/>
        </p:nvSpPr>
        <p:spPr>
          <a:xfrm>
            <a:off x="1456775" y="3482775"/>
            <a:ext cx="526800" cy="4617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3</a:t>
            </a:r>
            <a:endParaRPr sz="1800" b="1">
              <a:latin typeface="Lato"/>
              <a:ea typeface="Lato"/>
              <a:cs typeface="Lato"/>
              <a:sym typeface="Lato"/>
            </a:endParaRPr>
          </a:p>
        </p:txBody>
      </p:sp>
      <p:sp>
        <p:nvSpPr>
          <p:cNvPr id="244" name="Google Shape;244;p23"/>
          <p:cNvSpPr txBox="1"/>
          <p:nvPr/>
        </p:nvSpPr>
        <p:spPr>
          <a:xfrm>
            <a:off x="2131375" y="1311563"/>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You will receive monthly prep sessions</a:t>
            </a:r>
            <a:endParaRPr sz="1800">
              <a:solidFill>
                <a:schemeClr val="dk1"/>
              </a:solidFill>
              <a:latin typeface="Lato"/>
              <a:ea typeface="Lato"/>
              <a:cs typeface="Lato"/>
              <a:sym typeface="Lato"/>
            </a:endParaRPr>
          </a:p>
        </p:txBody>
      </p:sp>
      <p:sp>
        <p:nvSpPr>
          <p:cNvPr id="245" name="Google Shape;245;p23"/>
          <p:cNvSpPr txBox="1"/>
          <p:nvPr/>
        </p:nvSpPr>
        <p:spPr>
          <a:xfrm>
            <a:off x="2131375" y="2353175"/>
            <a:ext cx="5759700" cy="526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You will be provided with templates and presentation tools</a:t>
            </a:r>
            <a:endParaRPr sz="1800">
              <a:solidFill>
                <a:schemeClr val="dk1"/>
              </a:solidFill>
              <a:latin typeface="Lato"/>
              <a:ea typeface="Lato"/>
              <a:cs typeface="Lato"/>
              <a:sym typeface="Lato"/>
            </a:endParaRPr>
          </a:p>
        </p:txBody>
      </p:sp>
      <p:sp>
        <p:nvSpPr>
          <p:cNvPr id="246" name="Google Shape;246;p23"/>
          <p:cNvSpPr txBox="1"/>
          <p:nvPr/>
        </p:nvSpPr>
        <p:spPr>
          <a:xfrm>
            <a:off x="2131375" y="3528675"/>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You will have flexibility and autonomy with your mentee engagement</a:t>
            </a:r>
            <a:endParaRPr sz="1800">
              <a:solidFill>
                <a:schemeClr val="dk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4"/>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THE PROGRAM LEAD-UP</a:t>
            </a:r>
            <a:endParaRPr sz="3000" b="1" i="0" u="none" strike="noStrike" cap="none">
              <a:solidFill>
                <a:srgbClr val="FFFFFF"/>
              </a:solidFill>
              <a:latin typeface="Lato"/>
              <a:ea typeface="Lato"/>
              <a:cs typeface="Lato"/>
              <a:sym typeface="Lato"/>
            </a:endParaRPr>
          </a:p>
        </p:txBody>
      </p:sp>
      <p:cxnSp>
        <p:nvCxnSpPr>
          <p:cNvPr id="252" name="Google Shape;252;p24"/>
          <p:cNvCxnSpPr>
            <a:endCxn id="253" idx="0"/>
          </p:cNvCxnSpPr>
          <p:nvPr/>
        </p:nvCxnSpPr>
        <p:spPr>
          <a:xfrm>
            <a:off x="1595050" y="964507"/>
            <a:ext cx="10500" cy="3054600"/>
          </a:xfrm>
          <a:prstGeom prst="straightConnector1">
            <a:avLst/>
          </a:prstGeom>
          <a:noFill/>
          <a:ln w="38100" cap="flat" cmpd="sng">
            <a:solidFill>
              <a:schemeClr val="dk2"/>
            </a:solidFill>
            <a:prstDash val="solid"/>
            <a:round/>
            <a:headEnd type="none" w="med" len="med"/>
            <a:tailEnd type="triangle" w="med" len="med"/>
          </a:ln>
        </p:spPr>
      </p:cxnSp>
      <p:sp>
        <p:nvSpPr>
          <p:cNvPr id="253" name="Google Shape;253;p24"/>
          <p:cNvSpPr/>
          <p:nvPr/>
        </p:nvSpPr>
        <p:spPr>
          <a:xfrm>
            <a:off x="509950" y="4019107"/>
            <a:ext cx="2191200" cy="596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54" name="Google Shape;254;p24"/>
          <p:cNvGrpSpPr/>
          <p:nvPr/>
        </p:nvGrpSpPr>
        <p:grpSpPr>
          <a:xfrm>
            <a:off x="499500" y="725550"/>
            <a:ext cx="2191200" cy="596400"/>
            <a:chOff x="499550" y="649350"/>
            <a:chExt cx="2191200" cy="596400"/>
          </a:xfrm>
        </p:grpSpPr>
        <p:sp>
          <p:nvSpPr>
            <p:cNvPr id="255" name="Google Shape;255;p24"/>
            <p:cNvSpPr/>
            <p:nvPr/>
          </p:nvSpPr>
          <p:spPr>
            <a:xfrm>
              <a:off x="499550" y="649350"/>
              <a:ext cx="2191200" cy="596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6" name="Google Shape;256;p24"/>
            <p:cNvSpPr txBox="1"/>
            <p:nvPr/>
          </p:nvSpPr>
          <p:spPr>
            <a:xfrm>
              <a:off x="656391" y="735795"/>
              <a:ext cx="1877400" cy="36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JUNE</a:t>
              </a:r>
              <a:endParaRPr sz="2200">
                <a:solidFill>
                  <a:schemeClr val="dk2"/>
                </a:solidFill>
                <a:latin typeface="Lato Black"/>
                <a:ea typeface="Lato Black"/>
                <a:cs typeface="Lato Black"/>
                <a:sym typeface="Lato Black"/>
              </a:endParaRPr>
            </a:p>
          </p:txBody>
        </p:sp>
      </p:grpSp>
      <p:grpSp>
        <p:nvGrpSpPr>
          <p:cNvPr id="257" name="Google Shape;257;p24"/>
          <p:cNvGrpSpPr/>
          <p:nvPr/>
        </p:nvGrpSpPr>
        <p:grpSpPr>
          <a:xfrm>
            <a:off x="499500" y="2890034"/>
            <a:ext cx="2191200" cy="596400"/>
            <a:chOff x="499500" y="2743447"/>
            <a:chExt cx="2191200" cy="596400"/>
          </a:xfrm>
        </p:grpSpPr>
        <p:sp>
          <p:nvSpPr>
            <p:cNvPr id="258" name="Google Shape;258;p24"/>
            <p:cNvSpPr/>
            <p:nvPr/>
          </p:nvSpPr>
          <p:spPr>
            <a:xfrm>
              <a:off x="499500" y="2743447"/>
              <a:ext cx="2191200" cy="596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9" name="Google Shape;259;p24"/>
            <p:cNvSpPr txBox="1"/>
            <p:nvPr/>
          </p:nvSpPr>
          <p:spPr>
            <a:xfrm>
              <a:off x="823658" y="2815316"/>
              <a:ext cx="1563600" cy="36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JULY</a:t>
              </a:r>
              <a:endParaRPr sz="2200">
                <a:solidFill>
                  <a:schemeClr val="dk2"/>
                </a:solidFill>
                <a:latin typeface="Lato Black"/>
                <a:ea typeface="Lato Black"/>
                <a:cs typeface="Lato Black"/>
                <a:sym typeface="Lato Black"/>
              </a:endParaRPr>
            </a:p>
          </p:txBody>
        </p:sp>
      </p:grpSp>
      <p:sp>
        <p:nvSpPr>
          <p:cNvPr id="260" name="Google Shape;260;p24"/>
          <p:cNvSpPr txBox="1"/>
          <p:nvPr/>
        </p:nvSpPr>
        <p:spPr>
          <a:xfrm>
            <a:off x="689950" y="4083677"/>
            <a:ext cx="1831200" cy="36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AUGUST</a:t>
            </a:r>
            <a:endParaRPr sz="2200">
              <a:solidFill>
                <a:schemeClr val="dk2"/>
              </a:solidFill>
              <a:latin typeface="Lato Black"/>
              <a:ea typeface="Lato Black"/>
              <a:cs typeface="Lato Black"/>
              <a:sym typeface="Lato Black"/>
            </a:endParaRPr>
          </a:p>
        </p:txBody>
      </p:sp>
      <p:sp>
        <p:nvSpPr>
          <p:cNvPr id="261" name="Google Shape;261;p24"/>
          <p:cNvSpPr txBox="1"/>
          <p:nvPr/>
        </p:nvSpPr>
        <p:spPr>
          <a:xfrm>
            <a:off x="2895887" y="1661200"/>
            <a:ext cx="5460600" cy="74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Mentor document prep session</a:t>
            </a:r>
            <a:endParaRPr sz="2000" b="1">
              <a:solidFill>
                <a:srgbClr val="8E7CC3"/>
              </a:solidFill>
              <a:latin typeface="Lato"/>
              <a:ea typeface="Lato"/>
              <a:cs typeface="Lato"/>
              <a:sym typeface="Lato"/>
            </a:endParaRPr>
          </a:p>
          <a:p>
            <a:pPr marL="0" lvl="0" indent="0" algn="l" rtl="0">
              <a:lnSpc>
                <a:spcPct val="115000"/>
              </a:lnSpc>
              <a:spcBef>
                <a:spcPts val="0"/>
              </a:spcBef>
              <a:spcAft>
                <a:spcPts val="0"/>
              </a:spcAft>
              <a:buNone/>
            </a:pPr>
            <a:r>
              <a:rPr lang="en" sz="1700">
                <a:solidFill>
                  <a:schemeClr val="dk1"/>
                </a:solidFill>
                <a:latin typeface="Lato"/>
                <a:ea typeface="Lato"/>
                <a:cs typeface="Lato"/>
                <a:sym typeface="Lato"/>
              </a:rPr>
              <a:t>Workshop your main project outline including the background, methods and results/discussion</a:t>
            </a:r>
            <a:endParaRPr sz="1700">
              <a:solidFill>
                <a:schemeClr val="dk1"/>
              </a:solidFill>
              <a:latin typeface="Lato"/>
              <a:ea typeface="Lato"/>
              <a:cs typeface="Lato"/>
              <a:sym typeface="Lato"/>
            </a:endParaRPr>
          </a:p>
        </p:txBody>
      </p:sp>
      <p:sp>
        <p:nvSpPr>
          <p:cNvPr id="262" name="Google Shape;262;p24"/>
          <p:cNvSpPr txBox="1"/>
          <p:nvPr/>
        </p:nvSpPr>
        <p:spPr>
          <a:xfrm>
            <a:off x="2895887" y="2815328"/>
            <a:ext cx="5549100" cy="80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Science communication workshop 1</a:t>
            </a:r>
            <a:br>
              <a:rPr lang="en" sz="2000" b="1">
                <a:solidFill>
                  <a:schemeClr val="dk1"/>
                </a:solidFill>
                <a:latin typeface="Lato"/>
                <a:ea typeface="Lato"/>
                <a:cs typeface="Lato"/>
                <a:sym typeface="Lato"/>
              </a:rPr>
            </a:br>
            <a:r>
              <a:rPr lang="en" sz="1700">
                <a:solidFill>
                  <a:schemeClr val="dk1"/>
                </a:solidFill>
                <a:latin typeface="Lato"/>
                <a:ea typeface="Lato"/>
                <a:cs typeface="Lato"/>
                <a:sym typeface="Lato"/>
              </a:rPr>
              <a:t>Focus on refining how you communicate your project</a:t>
            </a:r>
            <a:endParaRPr sz="1700">
              <a:solidFill>
                <a:schemeClr val="dk1"/>
              </a:solidFill>
              <a:latin typeface="Lato"/>
              <a:ea typeface="Lato"/>
              <a:cs typeface="Lato"/>
              <a:sym typeface="Lato"/>
            </a:endParaRPr>
          </a:p>
        </p:txBody>
      </p:sp>
      <p:sp>
        <p:nvSpPr>
          <p:cNvPr id="263" name="Google Shape;263;p24"/>
          <p:cNvSpPr txBox="1"/>
          <p:nvPr/>
        </p:nvSpPr>
        <p:spPr>
          <a:xfrm>
            <a:off x="2701073" y="4180609"/>
            <a:ext cx="5791800" cy="74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700" b="1">
              <a:solidFill>
                <a:schemeClr val="dk1"/>
              </a:solidFill>
              <a:latin typeface="Lato"/>
              <a:ea typeface="Lato"/>
              <a:cs typeface="Lato"/>
              <a:sym typeface="Lato"/>
            </a:endParaRPr>
          </a:p>
        </p:txBody>
      </p:sp>
      <p:sp>
        <p:nvSpPr>
          <p:cNvPr id="264" name="Google Shape;264;p24"/>
          <p:cNvSpPr txBox="1"/>
          <p:nvPr/>
        </p:nvSpPr>
        <p:spPr>
          <a:xfrm>
            <a:off x="2895887" y="3950778"/>
            <a:ext cx="5549100" cy="80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Science communication workshop 2</a:t>
            </a:r>
            <a:br>
              <a:rPr lang="en" sz="2000" b="1">
                <a:solidFill>
                  <a:schemeClr val="dk1"/>
                </a:solidFill>
                <a:latin typeface="Lato"/>
                <a:ea typeface="Lato"/>
                <a:cs typeface="Lato"/>
                <a:sym typeface="Lato"/>
              </a:rPr>
            </a:br>
            <a:r>
              <a:rPr lang="en" sz="1700">
                <a:solidFill>
                  <a:schemeClr val="dk1"/>
                </a:solidFill>
                <a:latin typeface="Lato"/>
                <a:ea typeface="Lato"/>
                <a:cs typeface="Lato"/>
                <a:sym typeface="Lato"/>
              </a:rPr>
              <a:t>Focus on visualising your project</a:t>
            </a:r>
            <a:endParaRPr sz="1700">
              <a:solidFill>
                <a:schemeClr val="dk1"/>
              </a:solidFill>
              <a:latin typeface="Lato"/>
              <a:ea typeface="Lato"/>
              <a:cs typeface="Lato"/>
              <a:sym typeface="Lato"/>
            </a:endParaRPr>
          </a:p>
        </p:txBody>
      </p:sp>
      <p:grpSp>
        <p:nvGrpSpPr>
          <p:cNvPr id="265" name="Google Shape;265;p24"/>
          <p:cNvGrpSpPr/>
          <p:nvPr/>
        </p:nvGrpSpPr>
        <p:grpSpPr>
          <a:xfrm>
            <a:off x="499550" y="1807792"/>
            <a:ext cx="2191200" cy="596400"/>
            <a:chOff x="499550" y="1696411"/>
            <a:chExt cx="2191200" cy="596400"/>
          </a:xfrm>
        </p:grpSpPr>
        <p:sp>
          <p:nvSpPr>
            <p:cNvPr id="266" name="Google Shape;266;p24"/>
            <p:cNvSpPr/>
            <p:nvPr/>
          </p:nvSpPr>
          <p:spPr>
            <a:xfrm>
              <a:off x="499550" y="1696411"/>
              <a:ext cx="2191200" cy="596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7" name="Google Shape;267;p24"/>
            <p:cNvSpPr txBox="1"/>
            <p:nvPr/>
          </p:nvSpPr>
          <p:spPr>
            <a:xfrm>
              <a:off x="666691" y="1775556"/>
              <a:ext cx="1877400" cy="36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JULY</a:t>
              </a:r>
              <a:endParaRPr sz="2200">
                <a:solidFill>
                  <a:schemeClr val="dk2"/>
                </a:solidFill>
                <a:latin typeface="Lato Black"/>
                <a:ea typeface="Lato Black"/>
                <a:cs typeface="Lato Black"/>
                <a:sym typeface="Lato Black"/>
              </a:endParaRPr>
            </a:p>
          </p:txBody>
        </p:sp>
      </p:grpSp>
      <p:sp>
        <p:nvSpPr>
          <p:cNvPr id="268" name="Google Shape;268;p24"/>
          <p:cNvSpPr txBox="1"/>
          <p:nvPr/>
        </p:nvSpPr>
        <p:spPr>
          <a:xfrm>
            <a:off x="2895887" y="649350"/>
            <a:ext cx="5460600" cy="74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Ideas pitch workshop</a:t>
            </a:r>
            <a:endParaRPr sz="2000" b="1">
              <a:solidFill>
                <a:srgbClr val="8E7CC3"/>
              </a:solidFill>
              <a:latin typeface="Lato"/>
              <a:ea typeface="Lato"/>
              <a:cs typeface="Lato"/>
              <a:sym typeface="Lato"/>
            </a:endParaRPr>
          </a:p>
          <a:p>
            <a:pPr marL="0" lvl="0" indent="0" algn="l" rtl="0">
              <a:lnSpc>
                <a:spcPct val="115000"/>
              </a:lnSpc>
              <a:spcBef>
                <a:spcPts val="0"/>
              </a:spcBef>
              <a:spcAft>
                <a:spcPts val="0"/>
              </a:spcAft>
              <a:buNone/>
            </a:pPr>
            <a:r>
              <a:rPr lang="en" sz="1700">
                <a:solidFill>
                  <a:schemeClr val="dk1"/>
                </a:solidFill>
                <a:latin typeface="Lato"/>
                <a:ea typeface="Lato"/>
                <a:cs typeface="Lato"/>
                <a:sym typeface="Lato"/>
              </a:rPr>
              <a:t>Introduce your pitch with other mentors</a:t>
            </a:r>
            <a:endParaRPr sz="1700">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5"/>
          <p:cNvSpPr txBox="1"/>
          <p:nvPr/>
        </p:nvSpPr>
        <p:spPr>
          <a:xfrm>
            <a:off x="-3" y="136825"/>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What Do You Need To Prepare? (The Mentor Doc)</a:t>
            </a:r>
            <a:endParaRPr sz="3000" b="1" i="0" u="none" strike="noStrike" cap="none">
              <a:solidFill>
                <a:srgbClr val="FFFFFF"/>
              </a:solidFill>
              <a:latin typeface="Lato"/>
              <a:ea typeface="Lato"/>
              <a:cs typeface="Lato"/>
              <a:sym typeface="Lato"/>
            </a:endParaRPr>
          </a:p>
        </p:txBody>
      </p:sp>
      <p:sp>
        <p:nvSpPr>
          <p:cNvPr id="274" name="Google Shape;274;p25"/>
          <p:cNvSpPr/>
          <p:nvPr/>
        </p:nvSpPr>
        <p:spPr>
          <a:xfrm>
            <a:off x="874050" y="795625"/>
            <a:ext cx="7373400" cy="3765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25"/>
          <p:cNvSpPr/>
          <p:nvPr/>
        </p:nvSpPr>
        <p:spPr>
          <a:xfrm>
            <a:off x="1299875" y="114300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1</a:t>
            </a:r>
            <a:endParaRPr sz="1800" b="1">
              <a:latin typeface="Lato"/>
              <a:ea typeface="Lato"/>
              <a:cs typeface="Lato"/>
              <a:sym typeface="Lato"/>
            </a:endParaRPr>
          </a:p>
        </p:txBody>
      </p:sp>
      <p:sp>
        <p:nvSpPr>
          <p:cNvPr id="276" name="Google Shape;276;p25"/>
          <p:cNvSpPr/>
          <p:nvPr/>
        </p:nvSpPr>
        <p:spPr>
          <a:xfrm>
            <a:off x="1299875" y="195655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2</a:t>
            </a:r>
            <a:endParaRPr sz="1800" b="1">
              <a:latin typeface="Lato"/>
              <a:ea typeface="Lato"/>
              <a:cs typeface="Lato"/>
              <a:sym typeface="Lato"/>
            </a:endParaRPr>
          </a:p>
        </p:txBody>
      </p:sp>
      <p:sp>
        <p:nvSpPr>
          <p:cNvPr id="277" name="Google Shape;277;p25"/>
          <p:cNvSpPr/>
          <p:nvPr/>
        </p:nvSpPr>
        <p:spPr>
          <a:xfrm>
            <a:off x="1299875" y="277010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latin typeface="Lato"/>
                <a:ea typeface="Lato"/>
                <a:cs typeface="Lato"/>
                <a:sym typeface="Lato"/>
              </a:rPr>
              <a:t>3</a:t>
            </a:r>
            <a:endParaRPr sz="1900" b="1">
              <a:latin typeface="Lato"/>
              <a:ea typeface="Lato"/>
              <a:cs typeface="Lato"/>
              <a:sym typeface="Lato"/>
            </a:endParaRPr>
          </a:p>
        </p:txBody>
      </p:sp>
      <p:sp>
        <p:nvSpPr>
          <p:cNvPr id="278" name="Google Shape;278;p25"/>
          <p:cNvSpPr/>
          <p:nvPr/>
        </p:nvSpPr>
        <p:spPr>
          <a:xfrm>
            <a:off x="1299875" y="358365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4</a:t>
            </a:r>
            <a:endParaRPr sz="1800" b="1">
              <a:latin typeface="Lato"/>
              <a:ea typeface="Lato"/>
              <a:cs typeface="Lato"/>
              <a:sym typeface="Lato"/>
            </a:endParaRPr>
          </a:p>
        </p:txBody>
      </p:sp>
      <p:sp>
        <p:nvSpPr>
          <p:cNvPr id="279" name="Google Shape;279;p25"/>
          <p:cNvSpPr txBox="1"/>
          <p:nvPr/>
        </p:nvSpPr>
        <p:spPr>
          <a:xfrm>
            <a:off x="1878100" y="1120600"/>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Focused around one key concept</a:t>
            </a:r>
            <a:endParaRPr sz="1800">
              <a:solidFill>
                <a:schemeClr val="dk1"/>
              </a:solidFill>
              <a:latin typeface="Lato"/>
              <a:ea typeface="Lato"/>
              <a:cs typeface="Lato"/>
              <a:sym typeface="Lato"/>
            </a:endParaRPr>
          </a:p>
        </p:txBody>
      </p:sp>
      <p:sp>
        <p:nvSpPr>
          <p:cNvPr id="280" name="Google Shape;280;p25"/>
          <p:cNvSpPr txBox="1"/>
          <p:nvPr/>
        </p:nvSpPr>
        <p:spPr>
          <a:xfrm>
            <a:off x="1878100" y="1956525"/>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Developing a simplified research question</a:t>
            </a:r>
            <a:endParaRPr sz="1800">
              <a:solidFill>
                <a:schemeClr val="dk1"/>
              </a:solidFill>
              <a:latin typeface="Lato"/>
              <a:ea typeface="Lato"/>
              <a:cs typeface="Lato"/>
              <a:sym typeface="Lato"/>
            </a:endParaRPr>
          </a:p>
        </p:txBody>
      </p:sp>
      <p:sp>
        <p:nvSpPr>
          <p:cNvPr id="281" name="Google Shape;281;p25"/>
          <p:cNvSpPr txBox="1"/>
          <p:nvPr/>
        </p:nvSpPr>
        <p:spPr>
          <a:xfrm>
            <a:off x="1878100" y="2792438"/>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Background information in lay speak</a:t>
            </a:r>
            <a:endParaRPr sz="1800">
              <a:solidFill>
                <a:schemeClr val="dk1"/>
              </a:solidFill>
              <a:latin typeface="Lato"/>
              <a:ea typeface="Lato"/>
              <a:cs typeface="Lato"/>
              <a:sym typeface="Lato"/>
            </a:endParaRPr>
          </a:p>
        </p:txBody>
      </p:sp>
      <p:sp>
        <p:nvSpPr>
          <p:cNvPr id="282" name="Google Shape;282;p25"/>
          <p:cNvSpPr txBox="1"/>
          <p:nvPr/>
        </p:nvSpPr>
        <p:spPr>
          <a:xfrm>
            <a:off x="1878100" y="3628375"/>
            <a:ext cx="5759700" cy="36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Simple results - yes/no, graph and etc</a:t>
            </a:r>
            <a:endParaRPr sz="1800">
              <a:solidFill>
                <a:schemeClr val="dk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6"/>
          <p:cNvSpPr txBox="1"/>
          <p:nvPr/>
        </p:nvSpPr>
        <p:spPr>
          <a:xfrm>
            <a:off x="-3" y="136825"/>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What Do You Need To Prepare?</a:t>
            </a:r>
            <a:endParaRPr sz="3000" b="1" i="0" u="none" strike="noStrike" cap="none">
              <a:solidFill>
                <a:srgbClr val="FFFFFF"/>
              </a:solidFill>
              <a:latin typeface="Lato"/>
              <a:ea typeface="Lato"/>
              <a:cs typeface="Lato"/>
              <a:sym typeface="Lato"/>
            </a:endParaRPr>
          </a:p>
        </p:txBody>
      </p:sp>
      <p:sp>
        <p:nvSpPr>
          <p:cNvPr id="288" name="Google Shape;288;p26"/>
          <p:cNvSpPr/>
          <p:nvPr/>
        </p:nvSpPr>
        <p:spPr>
          <a:xfrm>
            <a:off x="874050" y="795625"/>
            <a:ext cx="7373400" cy="3765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9" name="Google Shape;289;p26"/>
          <p:cNvSpPr txBox="1"/>
          <p:nvPr/>
        </p:nvSpPr>
        <p:spPr>
          <a:xfrm>
            <a:off x="1878100" y="1120600"/>
            <a:ext cx="5759700" cy="2740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latin typeface="Lato"/>
                <a:ea typeface="Lato"/>
                <a:cs typeface="Lato"/>
                <a:sym typeface="Lato"/>
              </a:rPr>
              <a:t>Approximately 20 Slides that can be shared with your mentees:</a:t>
            </a:r>
            <a:endParaRPr sz="1800">
              <a:solidFill>
                <a:schemeClr val="dk1"/>
              </a:solidFill>
              <a:latin typeface="Lato"/>
              <a:ea typeface="Lato"/>
              <a:cs typeface="Lato"/>
              <a:sym typeface="Lato"/>
            </a:endParaRPr>
          </a:p>
          <a:p>
            <a:pPr marL="0" lvl="0" indent="0" algn="l" rtl="0">
              <a:spcBef>
                <a:spcPts val="0"/>
              </a:spcBef>
              <a:spcAft>
                <a:spcPts val="0"/>
              </a:spcAft>
              <a:buNone/>
            </a:pPr>
            <a:endParaRPr sz="1800">
              <a:solidFill>
                <a:schemeClr val="dk1"/>
              </a:solidFill>
              <a:latin typeface="Lato"/>
              <a:ea typeface="Lato"/>
              <a:cs typeface="Lato"/>
              <a:sym typeface="Lato"/>
            </a:endParaRPr>
          </a:p>
          <a:p>
            <a:pPr marL="457200" lvl="0" indent="-342900" algn="l" rtl="0">
              <a:lnSpc>
                <a:spcPct val="150000"/>
              </a:lnSpc>
              <a:spcBef>
                <a:spcPts val="0"/>
              </a:spcBef>
              <a:spcAft>
                <a:spcPts val="0"/>
              </a:spcAft>
              <a:buClr>
                <a:schemeClr val="dk1"/>
              </a:buClr>
              <a:buSzPts val="1800"/>
              <a:buFont typeface="Lato"/>
              <a:buChar char="●"/>
            </a:pPr>
            <a:r>
              <a:rPr lang="en" sz="1800">
                <a:solidFill>
                  <a:schemeClr val="dk1"/>
                </a:solidFill>
                <a:latin typeface="Lato"/>
                <a:ea typeface="Lato"/>
                <a:cs typeface="Lato"/>
                <a:sym typeface="Lato"/>
              </a:rPr>
              <a:t>Cover: Background, Aim, Method Result, Conclusion</a:t>
            </a:r>
            <a:endParaRPr sz="1800">
              <a:solidFill>
                <a:schemeClr val="dk1"/>
              </a:solidFill>
              <a:latin typeface="Lato"/>
              <a:ea typeface="Lato"/>
              <a:cs typeface="Lato"/>
              <a:sym typeface="Lato"/>
            </a:endParaRPr>
          </a:p>
          <a:p>
            <a:pPr marL="457200" lvl="0" indent="-342900" algn="l" rtl="0">
              <a:lnSpc>
                <a:spcPct val="150000"/>
              </a:lnSpc>
              <a:spcBef>
                <a:spcPts val="0"/>
              </a:spcBef>
              <a:spcAft>
                <a:spcPts val="0"/>
              </a:spcAft>
              <a:buClr>
                <a:schemeClr val="dk1"/>
              </a:buClr>
              <a:buSzPts val="1800"/>
              <a:buFont typeface="Lato"/>
              <a:buChar char="●"/>
            </a:pPr>
            <a:r>
              <a:rPr lang="en" sz="1800">
                <a:solidFill>
                  <a:schemeClr val="dk1"/>
                </a:solidFill>
                <a:latin typeface="Lato"/>
                <a:ea typeface="Lato"/>
                <a:cs typeface="Lato"/>
                <a:sym typeface="Lato"/>
              </a:rPr>
              <a:t>In lay language</a:t>
            </a:r>
            <a:endParaRPr sz="1800">
              <a:solidFill>
                <a:schemeClr val="dk1"/>
              </a:solidFill>
              <a:latin typeface="Lato"/>
              <a:ea typeface="Lato"/>
              <a:cs typeface="Lato"/>
              <a:sym typeface="Lato"/>
            </a:endParaRPr>
          </a:p>
          <a:p>
            <a:pPr marL="457200" lvl="0" indent="-342900" algn="l" rtl="0">
              <a:spcBef>
                <a:spcPts val="0"/>
              </a:spcBef>
              <a:spcAft>
                <a:spcPts val="0"/>
              </a:spcAft>
              <a:buClr>
                <a:schemeClr val="dk1"/>
              </a:buClr>
              <a:buSzPts val="1800"/>
              <a:buFont typeface="Lato"/>
              <a:buChar char="●"/>
            </a:pPr>
            <a:r>
              <a:rPr lang="en" sz="1800">
                <a:solidFill>
                  <a:schemeClr val="dk1"/>
                </a:solidFill>
                <a:latin typeface="Lato"/>
                <a:ea typeface="Lato"/>
                <a:cs typeface="Lato"/>
                <a:sym typeface="Lato"/>
              </a:rPr>
              <a:t>Simplified Experiment and Results</a:t>
            </a:r>
            <a:endParaRPr sz="1800">
              <a:solidFill>
                <a:schemeClr val="dk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7"/>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THE PROGRAM</a:t>
            </a:r>
            <a:endParaRPr sz="3000" b="1" i="0" u="none" strike="noStrike" cap="none">
              <a:solidFill>
                <a:srgbClr val="FFFFFF"/>
              </a:solidFill>
              <a:latin typeface="Lato"/>
              <a:ea typeface="Lato"/>
              <a:cs typeface="Lato"/>
              <a:sym typeface="Lato"/>
            </a:endParaRPr>
          </a:p>
        </p:txBody>
      </p:sp>
      <p:cxnSp>
        <p:nvCxnSpPr>
          <p:cNvPr id="295" name="Google Shape;295;p27"/>
          <p:cNvCxnSpPr/>
          <p:nvPr/>
        </p:nvCxnSpPr>
        <p:spPr>
          <a:xfrm flipH="1">
            <a:off x="1736800" y="1025250"/>
            <a:ext cx="22500" cy="3093000"/>
          </a:xfrm>
          <a:prstGeom prst="straightConnector1">
            <a:avLst/>
          </a:prstGeom>
          <a:noFill/>
          <a:ln w="38100" cap="flat" cmpd="sng">
            <a:solidFill>
              <a:schemeClr val="dk2"/>
            </a:solidFill>
            <a:prstDash val="solid"/>
            <a:round/>
            <a:headEnd type="none" w="med" len="med"/>
            <a:tailEnd type="triangle" w="med" len="med"/>
          </a:ln>
        </p:spPr>
      </p:cxnSp>
      <p:sp>
        <p:nvSpPr>
          <p:cNvPr id="296" name="Google Shape;296;p27"/>
          <p:cNvSpPr/>
          <p:nvPr/>
        </p:nvSpPr>
        <p:spPr>
          <a:xfrm>
            <a:off x="554650" y="796800"/>
            <a:ext cx="2386800" cy="649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7" name="Google Shape;297;p27"/>
          <p:cNvSpPr/>
          <p:nvPr/>
        </p:nvSpPr>
        <p:spPr>
          <a:xfrm>
            <a:off x="554650" y="2482175"/>
            <a:ext cx="2386800" cy="649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8" name="Google Shape;298;p27"/>
          <p:cNvSpPr/>
          <p:nvPr/>
        </p:nvSpPr>
        <p:spPr>
          <a:xfrm>
            <a:off x="554650" y="4167550"/>
            <a:ext cx="2386800" cy="649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9" name="Google Shape;299;p27"/>
          <p:cNvSpPr txBox="1"/>
          <p:nvPr/>
        </p:nvSpPr>
        <p:spPr>
          <a:xfrm>
            <a:off x="725500" y="925650"/>
            <a:ext cx="2045100" cy="39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SEPTEMBER</a:t>
            </a:r>
            <a:endParaRPr sz="2200">
              <a:solidFill>
                <a:schemeClr val="dk2"/>
              </a:solidFill>
              <a:latin typeface="Lato Black"/>
              <a:ea typeface="Lato Black"/>
              <a:cs typeface="Lato Black"/>
              <a:sym typeface="Lato Black"/>
            </a:endParaRPr>
          </a:p>
        </p:txBody>
      </p:sp>
      <p:sp>
        <p:nvSpPr>
          <p:cNvPr id="300" name="Google Shape;300;p27"/>
          <p:cNvSpPr txBox="1"/>
          <p:nvPr/>
        </p:nvSpPr>
        <p:spPr>
          <a:xfrm>
            <a:off x="896350" y="2611025"/>
            <a:ext cx="1703400" cy="39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OCTOBER</a:t>
            </a:r>
            <a:endParaRPr sz="2200">
              <a:solidFill>
                <a:schemeClr val="dk2"/>
              </a:solidFill>
              <a:latin typeface="Lato Black"/>
              <a:ea typeface="Lato Black"/>
              <a:cs typeface="Lato Black"/>
              <a:sym typeface="Lato Black"/>
            </a:endParaRPr>
          </a:p>
        </p:txBody>
      </p:sp>
      <p:sp>
        <p:nvSpPr>
          <p:cNvPr id="301" name="Google Shape;301;p27"/>
          <p:cNvSpPr txBox="1"/>
          <p:nvPr/>
        </p:nvSpPr>
        <p:spPr>
          <a:xfrm>
            <a:off x="750700" y="4296400"/>
            <a:ext cx="1994700" cy="39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Lato Black"/>
                <a:ea typeface="Lato Black"/>
                <a:cs typeface="Lato Black"/>
                <a:sym typeface="Lato Black"/>
              </a:rPr>
              <a:t>NOVEMBER</a:t>
            </a:r>
            <a:endParaRPr sz="2200">
              <a:solidFill>
                <a:schemeClr val="dk2"/>
              </a:solidFill>
              <a:latin typeface="Lato Black"/>
              <a:ea typeface="Lato Black"/>
              <a:cs typeface="Lato Black"/>
              <a:sym typeface="Lato Black"/>
            </a:endParaRPr>
          </a:p>
        </p:txBody>
      </p:sp>
      <p:sp>
        <p:nvSpPr>
          <p:cNvPr id="302" name="Google Shape;302;p27"/>
          <p:cNvSpPr txBox="1"/>
          <p:nvPr/>
        </p:nvSpPr>
        <p:spPr>
          <a:xfrm>
            <a:off x="3027300" y="721500"/>
            <a:ext cx="6309000" cy="800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WELCOME EVENT</a:t>
            </a:r>
            <a:br>
              <a:rPr lang="en" sz="2000" b="1">
                <a:solidFill>
                  <a:schemeClr val="dk1"/>
                </a:solidFill>
                <a:latin typeface="Lato"/>
                <a:ea typeface="Lato"/>
                <a:cs typeface="Lato"/>
                <a:sym typeface="Lato"/>
              </a:rPr>
            </a:br>
            <a:r>
              <a:rPr lang="en" sz="1700">
                <a:solidFill>
                  <a:schemeClr val="dk1"/>
                </a:solidFill>
                <a:latin typeface="Lato"/>
                <a:ea typeface="Lato"/>
                <a:cs typeface="Lato"/>
                <a:sym typeface="Lato"/>
              </a:rPr>
              <a:t>Introduce yourself at the Welcome event  - </a:t>
            </a:r>
            <a:r>
              <a:rPr lang="en" sz="1700" b="1">
                <a:solidFill>
                  <a:schemeClr val="dk1"/>
                </a:solidFill>
                <a:latin typeface="Lato"/>
                <a:ea typeface="Lato"/>
                <a:cs typeface="Lato"/>
                <a:sym typeface="Lato"/>
              </a:rPr>
              <a:t>11th September</a:t>
            </a:r>
            <a:r>
              <a:rPr lang="en" sz="1700">
                <a:solidFill>
                  <a:schemeClr val="dk1"/>
                </a:solidFill>
                <a:latin typeface="Lato"/>
                <a:ea typeface="Lato"/>
                <a:cs typeface="Lato"/>
                <a:sym typeface="Lato"/>
              </a:rPr>
              <a:t> </a:t>
            </a:r>
            <a:endParaRPr sz="1700">
              <a:solidFill>
                <a:schemeClr val="dk1"/>
              </a:solidFill>
              <a:latin typeface="Lato"/>
              <a:ea typeface="Lato"/>
              <a:cs typeface="Lato"/>
              <a:sym typeface="Lato"/>
            </a:endParaRPr>
          </a:p>
        </p:txBody>
      </p:sp>
      <p:sp>
        <p:nvSpPr>
          <p:cNvPr id="303" name="Google Shape;303;p27"/>
          <p:cNvSpPr txBox="1"/>
          <p:nvPr/>
        </p:nvSpPr>
        <p:spPr>
          <a:xfrm>
            <a:off x="3073600" y="2425950"/>
            <a:ext cx="6044700" cy="1402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MENTOR/MENTEE SESSIONS</a:t>
            </a:r>
            <a:br>
              <a:rPr lang="en" sz="2000" b="1">
                <a:solidFill>
                  <a:schemeClr val="dk1"/>
                </a:solidFill>
                <a:latin typeface="Lato"/>
                <a:ea typeface="Lato"/>
                <a:cs typeface="Lato"/>
                <a:sym typeface="Lato"/>
              </a:rPr>
            </a:br>
            <a:r>
              <a:rPr lang="en" sz="1700">
                <a:solidFill>
                  <a:schemeClr val="dk1"/>
                </a:solidFill>
                <a:latin typeface="Lato"/>
                <a:ea typeface="Lato"/>
                <a:cs typeface="Lato"/>
                <a:sym typeface="Lato"/>
              </a:rPr>
              <a:t>Meet with them once a week, for three weeks</a:t>
            </a:r>
            <a:endParaRPr sz="1700">
              <a:solidFill>
                <a:schemeClr val="dk1"/>
              </a:solidFill>
              <a:latin typeface="Lato"/>
              <a:ea typeface="Lato"/>
              <a:cs typeface="Lato"/>
              <a:sym typeface="Lato"/>
            </a:endParaRPr>
          </a:p>
          <a:p>
            <a:pPr marL="0" lvl="0" indent="0" algn="l" rtl="0">
              <a:lnSpc>
                <a:spcPct val="115000"/>
              </a:lnSpc>
              <a:spcBef>
                <a:spcPts val="0"/>
              </a:spcBef>
              <a:spcAft>
                <a:spcPts val="0"/>
              </a:spcAft>
              <a:buNone/>
            </a:pPr>
            <a:r>
              <a:rPr lang="en" sz="1700">
                <a:solidFill>
                  <a:schemeClr val="dk1"/>
                </a:solidFill>
                <a:latin typeface="Lato"/>
                <a:ea typeface="Lato"/>
                <a:cs typeface="Lato"/>
                <a:sym typeface="Lato"/>
              </a:rPr>
              <a:t>Communicate and organize meetings yourself (Online/in person)</a:t>
            </a:r>
            <a:endParaRPr sz="1700">
              <a:solidFill>
                <a:schemeClr val="dk1"/>
              </a:solidFill>
              <a:latin typeface="Lato"/>
              <a:ea typeface="Lato"/>
              <a:cs typeface="Lato"/>
              <a:sym typeface="Lato"/>
            </a:endParaRPr>
          </a:p>
        </p:txBody>
      </p:sp>
      <p:sp>
        <p:nvSpPr>
          <p:cNvPr id="304" name="Google Shape;304;p27"/>
          <p:cNvSpPr txBox="1"/>
          <p:nvPr/>
        </p:nvSpPr>
        <p:spPr>
          <a:xfrm>
            <a:off x="2941450" y="4084600"/>
            <a:ext cx="6309000" cy="81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solidFill>
                  <a:srgbClr val="8E7CC3"/>
                </a:solidFill>
                <a:latin typeface="Lato"/>
                <a:ea typeface="Lato"/>
                <a:cs typeface="Lato"/>
                <a:sym typeface="Lato"/>
              </a:rPr>
              <a:t>FINAL PRESENTATION</a:t>
            </a:r>
            <a:br>
              <a:rPr lang="en" sz="2000" b="1">
                <a:solidFill>
                  <a:schemeClr val="dk1"/>
                </a:solidFill>
                <a:latin typeface="Lato"/>
                <a:ea typeface="Lato"/>
                <a:cs typeface="Lato"/>
                <a:sym typeface="Lato"/>
              </a:rPr>
            </a:br>
            <a:r>
              <a:rPr lang="en" sz="1700">
                <a:solidFill>
                  <a:schemeClr val="dk1"/>
                </a:solidFill>
                <a:latin typeface="Lato"/>
                <a:ea typeface="Lato"/>
                <a:cs typeface="Lato"/>
                <a:sym typeface="Lato"/>
              </a:rPr>
              <a:t>Present with them at the presentation event - early November</a:t>
            </a:r>
            <a:endParaRPr sz="1700" b="1">
              <a:solidFill>
                <a:schemeClr val="dk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8"/>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THE MENTEES</a:t>
            </a:r>
            <a:endParaRPr sz="3000" b="1" i="0" u="none" strike="noStrike" cap="none">
              <a:solidFill>
                <a:srgbClr val="FFFFFF"/>
              </a:solidFill>
              <a:latin typeface="Lato"/>
              <a:ea typeface="Lato"/>
              <a:cs typeface="Lato"/>
              <a:sym typeface="Lato"/>
            </a:endParaRPr>
          </a:p>
        </p:txBody>
      </p:sp>
      <p:sp>
        <p:nvSpPr>
          <p:cNvPr id="310" name="Google Shape;310;p28"/>
          <p:cNvSpPr/>
          <p:nvPr/>
        </p:nvSpPr>
        <p:spPr>
          <a:xfrm>
            <a:off x="885300" y="851650"/>
            <a:ext cx="7373400" cy="3765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1" name="Google Shape;311;p28"/>
          <p:cNvSpPr/>
          <p:nvPr/>
        </p:nvSpPr>
        <p:spPr>
          <a:xfrm>
            <a:off x="1299875" y="114300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1</a:t>
            </a:r>
            <a:endParaRPr sz="1800" b="1">
              <a:latin typeface="Lato"/>
              <a:ea typeface="Lato"/>
              <a:cs typeface="Lato"/>
              <a:sym typeface="Lato"/>
            </a:endParaRPr>
          </a:p>
        </p:txBody>
      </p:sp>
      <p:sp>
        <p:nvSpPr>
          <p:cNvPr id="312" name="Google Shape;312;p28"/>
          <p:cNvSpPr/>
          <p:nvPr/>
        </p:nvSpPr>
        <p:spPr>
          <a:xfrm>
            <a:off x="1299875" y="2571750"/>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2</a:t>
            </a:r>
            <a:endParaRPr sz="1800" b="1">
              <a:latin typeface="Lato"/>
              <a:ea typeface="Lato"/>
              <a:cs typeface="Lato"/>
              <a:sym typeface="Lato"/>
            </a:endParaRPr>
          </a:p>
        </p:txBody>
      </p:sp>
      <p:sp>
        <p:nvSpPr>
          <p:cNvPr id="313" name="Google Shape;313;p28"/>
          <p:cNvSpPr/>
          <p:nvPr/>
        </p:nvSpPr>
        <p:spPr>
          <a:xfrm>
            <a:off x="1299875" y="3516875"/>
            <a:ext cx="459600" cy="414600"/>
          </a:xfrm>
          <a:prstGeom prst="ellipse">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ato"/>
                <a:ea typeface="Lato"/>
                <a:cs typeface="Lato"/>
                <a:sym typeface="Lato"/>
              </a:rPr>
              <a:t>3</a:t>
            </a:r>
            <a:endParaRPr sz="1800" b="1">
              <a:latin typeface="Lato"/>
              <a:ea typeface="Lato"/>
              <a:cs typeface="Lato"/>
              <a:sym typeface="Lato"/>
            </a:endParaRPr>
          </a:p>
        </p:txBody>
      </p:sp>
      <p:sp>
        <p:nvSpPr>
          <p:cNvPr id="314" name="Google Shape;314;p28"/>
          <p:cNvSpPr txBox="1"/>
          <p:nvPr/>
        </p:nvSpPr>
        <p:spPr>
          <a:xfrm>
            <a:off x="1961025" y="1143000"/>
            <a:ext cx="5827200" cy="1212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500" b="1">
                <a:solidFill>
                  <a:schemeClr val="dk1"/>
                </a:solidFill>
                <a:latin typeface="Lato"/>
                <a:ea typeface="Lato"/>
                <a:cs typeface="Lato"/>
                <a:sym typeface="Lato"/>
              </a:rPr>
              <a:t>Mentees will be selected from lay groups :</a:t>
            </a:r>
            <a:endParaRPr sz="1500" b="1">
              <a:solidFill>
                <a:schemeClr val="dk1"/>
              </a:solidFill>
              <a:latin typeface="Lato"/>
              <a:ea typeface="Lato"/>
              <a:cs typeface="Lato"/>
              <a:sym typeface="Lato"/>
            </a:endParaRPr>
          </a:p>
          <a:p>
            <a:pPr marL="457200" lvl="0" indent="-323850" algn="l" rtl="0">
              <a:lnSpc>
                <a:spcPct val="115000"/>
              </a:lnSpc>
              <a:spcBef>
                <a:spcPts val="0"/>
              </a:spcBef>
              <a:spcAft>
                <a:spcPts val="0"/>
              </a:spcAft>
              <a:buClr>
                <a:schemeClr val="dk1"/>
              </a:buClr>
              <a:buSzPts val="1500"/>
              <a:buFont typeface="Lato"/>
              <a:buChar char="●"/>
            </a:pPr>
            <a:r>
              <a:rPr lang="en" sz="1500" b="1">
                <a:solidFill>
                  <a:schemeClr val="dk1"/>
                </a:solidFill>
                <a:latin typeface="Lato"/>
                <a:ea typeface="Lato"/>
                <a:cs typeface="Lato"/>
                <a:sym typeface="Lato"/>
              </a:rPr>
              <a:t>General public,</a:t>
            </a:r>
            <a:endParaRPr sz="1500" b="1">
              <a:solidFill>
                <a:schemeClr val="dk1"/>
              </a:solidFill>
              <a:latin typeface="Lato"/>
              <a:ea typeface="Lato"/>
              <a:cs typeface="Lato"/>
              <a:sym typeface="Lato"/>
            </a:endParaRPr>
          </a:p>
          <a:p>
            <a:pPr marL="457200" lvl="0" indent="-323850" algn="l" rtl="0">
              <a:lnSpc>
                <a:spcPct val="115000"/>
              </a:lnSpc>
              <a:spcBef>
                <a:spcPts val="0"/>
              </a:spcBef>
              <a:spcAft>
                <a:spcPts val="0"/>
              </a:spcAft>
              <a:buClr>
                <a:schemeClr val="dk1"/>
              </a:buClr>
              <a:buSzPts val="1500"/>
              <a:buFont typeface="Lato"/>
              <a:buChar char="●"/>
            </a:pPr>
            <a:r>
              <a:rPr lang="en" sz="1500" b="1">
                <a:solidFill>
                  <a:schemeClr val="dk1"/>
                </a:solidFill>
                <a:latin typeface="Lato"/>
                <a:ea typeface="Lato"/>
                <a:cs typeface="Lato"/>
                <a:sym typeface="Lato"/>
              </a:rPr>
              <a:t>Institute professional staff,</a:t>
            </a:r>
            <a:endParaRPr sz="1500" b="1">
              <a:solidFill>
                <a:schemeClr val="dk1"/>
              </a:solidFill>
              <a:latin typeface="Lato"/>
              <a:ea typeface="Lato"/>
              <a:cs typeface="Lato"/>
              <a:sym typeface="Lato"/>
            </a:endParaRPr>
          </a:p>
          <a:p>
            <a:pPr marL="457200" lvl="0" indent="-323850" algn="l" rtl="0">
              <a:lnSpc>
                <a:spcPct val="115000"/>
              </a:lnSpc>
              <a:spcBef>
                <a:spcPts val="0"/>
              </a:spcBef>
              <a:spcAft>
                <a:spcPts val="0"/>
              </a:spcAft>
              <a:buClr>
                <a:schemeClr val="dk1"/>
              </a:buClr>
              <a:buSzPts val="1500"/>
              <a:buFont typeface="Lato"/>
              <a:buChar char="●"/>
            </a:pPr>
            <a:r>
              <a:rPr lang="en" sz="1500" b="1">
                <a:solidFill>
                  <a:schemeClr val="dk1"/>
                </a:solidFill>
                <a:latin typeface="Lato"/>
                <a:ea typeface="Lato"/>
                <a:cs typeface="Lato"/>
                <a:sym typeface="Lato"/>
              </a:rPr>
              <a:t>Consumers</a:t>
            </a:r>
            <a:endParaRPr sz="1500" b="1">
              <a:solidFill>
                <a:schemeClr val="dk1"/>
              </a:solidFill>
              <a:latin typeface="Lato"/>
              <a:ea typeface="Lato"/>
              <a:cs typeface="Lato"/>
              <a:sym typeface="Lato"/>
            </a:endParaRPr>
          </a:p>
        </p:txBody>
      </p:sp>
      <p:sp>
        <p:nvSpPr>
          <p:cNvPr id="315" name="Google Shape;315;p28"/>
          <p:cNvSpPr txBox="1"/>
          <p:nvPr/>
        </p:nvSpPr>
        <p:spPr>
          <a:xfrm>
            <a:off x="1961025" y="2578950"/>
            <a:ext cx="4359000" cy="415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500" b="1">
                <a:solidFill>
                  <a:schemeClr val="dk1"/>
                </a:solidFill>
                <a:latin typeface="Lato"/>
                <a:ea typeface="Lato"/>
                <a:cs typeface="Lato"/>
                <a:sym typeface="Lato"/>
              </a:rPr>
              <a:t>Mentees work in pairs (some triplet groups)</a:t>
            </a:r>
            <a:endParaRPr sz="1500" b="1">
              <a:solidFill>
                <a:schemeClr val="dk1"/>
              </a:solidFill>
              <a:latin typeface="Lato"/>
              <a:ea typeface="Lato"/>
              <a:cs typeface="Lato"/>
              <a:sym typeface="Lato"/>
            </a:endParaRPr>
          </a:p>
        </p:txBody>
      </p:sp>
      <p:sp>
        <p:nvSpPr>
          <p:cNvPr id="316" name="Google Shape;316;p28"/>
          <p:cNvSpPr txBox="1"/>
          <p:nvPr/>
        </p:nvSpPr>
        <p:spPr>
          <a:xfrm>
            <a:off x="1961025" y="3449650"/>
            <a:ext cx="6178800" cy="9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500" b="1">
                <a:solidFill>
                  <a:schemeClr val="dk1"/>
                </a:solidFill>
                <a:latin typeface="Lato"/>
                <a:ea typeface="Lato"/>
                <a:cs typeface="Lato"/>
                <a:sym typeface="Lato"/>
              </a:rPr>
              <a:t>Mentees will have various levels of scientific knowledge, communication skills and presentation competence</a:t>
            </a:r>
            <a:endParaRPr sz="1500" b="1">
              <a:solidFill>
                <a:schemeClr val="dk1"/>
              </a:solidFill>
              <a:latin typeface="Lato"/>
              <a:ea typeface="Lato"/>
              <a:cs typeface="Lato"/>
              <a:sym typeface="Lato"/>
            </a:endParaRPr>
          </a:p>
          <a:p>
            <a:pPr marL="0" lvl="0" indent="0" algn="l" rtl="0">
              <a:lnSpc>
                <a:spcPct val="115000"/>
              </a:lnSpc>
              <a:spcBef>
                <a:spcPts val="0"/>
              </a:spcBef>
              <a:spcAft>
                <a:spcPts val="0"/>
              </a:spcAft>
              <a:buNone/>
            </a:pPr>
            <a:endParaRPr sz="1500" b="1">
              <a:solidFill>
                <a:schemeClr val="dk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29"/>
          <p:cNvPicPr preferRelativeResize="0"/>
          <p:nvPr/>
        </p:nvPicPr>
        <p:blipFill>
          <a:blip r:embed="rId3">
            <a:alphaModFix/>
          </a:blip>
          <a:stretch>
            <a:fillRect/>
          </a:stretch>
        </p:blipFill>
        <p:spPr>
          <a:xfrm>
            <a:off x="0" y="907675"/>
            <a:ext cx="5566727" cy="1322900"/>
          </a:xfrm>
          <a:prstGeom prst="rect">
            <a:avLst/>
          </a:prstGeom>
          <a:noFill/>
          <a:ln>
            <a:noFill/>
          </a:ln>
        </p:spPr>
      </p:pic>
      <p:pic>
        <p:nvPicPr>
          <p:cNvPr id="322" name="Google Shape;322;p29"/>
          <p:cNvPicPr preferRelativeResize="0"/>
          <p:nvPr/>
        </p:nvPicPr>
        <p:blipFill>
          <a:blip r:embed="rId3">
            <a:alphaModFix/>
          </a:blip>
          <a:stretch>
            <a:fillRect/>
          </a:stretch>
        </p:blipFill>
        <p:spPr>
          <a:xfrm>
            <a:off x="0" y="2320238"/>
            <a:ext cx="5566727" cy="1322900"/>
          </a:xfrm>
          <a:prstGeom prst="rect">
            <a:avLst/>
          </a:prstGeom>
          <a:noFill/>
          <a:ln>
            <a:noFill/>
          </a:ln>
        </p:spPr>
      </p:pic>
      <p:pic>
        <p:nvPicPr>
          <p:cNvPr id="323" name="Google Shape;323;p29"/>
          <p:cNvPicPr preferRelativeResize="0"/>
          <p:nvPr/>
        </p:nvPicPr>
        <p:blipFill>
          <a:blip r:embed="rId3">
            <a:alphaModFix/>
          </a:blip>
          <a:stretch>
            <a:fillRect/>
          </a:stretch>
        </p:blipFill>
        <p:spPr>
          <a:xfrm>
            <a:off x="0" y="3732825"/>
            <a:ext cx="5566727" cy="1322900"/>
          </a:xfrm>
          <a:prstGeom prst="rect">
            <a:avLst/>
          </a:prstGeom>
          <a:noFill/>
          <a:ln>
            <a:noFill/>
          </a:ln>
        </p:spPr>
      </p:pic>
      <p:pic>
        <p:nvPicPr>
          <p:cNvPr id="324" name="Google Shape;324;p29"/>
          <p:cNvPicPr preferRelativeResize="0"/>
          <p:nvPr/>
        </p:nvPicPr>
        <p:blipFill>
          <a:blip r:embed="rId4">
            <a:alphaModFix/>
          </a:blip>
          <a:stretch>
            <a:fillRect/>
          </a:stretch>
        </p:blipFill>
        <p:spPr>
          <a:xfrm>
            <a:off x="3300796" y="991696"/>
            <a:ext cx="2028425" cy="1154850"/>
          </a:xfrm>
          <a:prstGeom prst="rect">
            <a:avLst/>
          </a:prstGeom>
          <a:noFill/>
          <a:ln>
            <a:noFill/>
          </a:ln>
        </p:spPr>
      </p:pic>
      <p:pic>
        <p:nvPicPr>
          <p:cNvPr id="325" name="Google Shape;325;p29"/>
          <p:cNvPicPr preferRelativeResize="0"/>
          <p:nvPr/>
        </p:nvPicPr>
        <p:blipFill>
          <a:blip r:embed="rId5">
            <a:alphaModFix/>
          </a:blip>
          <a:stretch>
            <a:fillRect/>
          </a:stretch>
        </p:blipFill>
        <p:spPr>
          <a:xfrm>
            <a:off x="3577315" y="2333437"/>
            <a:ext cx="1475386" cy="1296525"/>
          </a:xfrm>
          <a:prstGeom prst="rect">
            <a:avLst/>
          </a:prstGeom>
          <a:noFill/>
          <a:ln>
            <a:noFill/>
          </a:ln>
        </p:spPr>
      </p:pic>
      <p:pic>
        <p:nvPicPr>
          <p:cNvPr id="326" name="Google Shape;326;p29"/>
          <p:cNvPicPr preferRelativeResize="0"/>
          <p:nvPr/>
        </p:nvPicPr>
        <p:blipFill>
          <a:blip r:embed="rId6">
            <a:alphaModFix/>
          </a:blip>
          <a:stretch>
            <a:fillRect/>
          </a:stretch>
        </p:blipFill>
        <p:spPr>
          <a:xfrm>
            <a:off x="3657823" y="3732825"/>
            <a:ext cx="1314372" cy="1322900"/>
          </a:xfrm>
          <a:prstGeom prst="rect">
            <a:avLst/>
          </a:prstGeom>
          <a:noFill/>
          <a:ln>
            <a:noFill/>
          </a:ln>
        </p:spPr>
      </p:pic>
      <p:sp>
        <p:nvSpPr>
          <p:cNvPr id="327" name="Google Shape;327;p29"/>
          <p:cNvSpPr txBox="1"/>
          <p:nvPr/>
        </p:nvSpPr>
        <p:spPr>
          <a:xfrm>
            <a:off x="145675" y="1039925"/>
            <a:ext cx="3000000" cy="10584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rgbClr val="8064A2"/>
                </a:solidFill>
                <a:latin typeface="Lato"/>
                <a:ea typeface="Lato"/>
                <a:cs typeface="Lato"/>
                <a:sym typeface="Lato"/>
              </a:rPr>
              <a:t>LESSON 1</a:t>
            </a:r>
            <a:endParaRPr b="1">
              <a:solidFill>
                <a:srgbClr val="8064A2"/>
              </a:solidFill>
              <a:latin typeface="Lato"/>
              <a:ea typeface="Lato"/>
              <a:cs typeface="Lato"/>
              <a:sym typeface="Lato"/>
            </a:endParaRPr>
          </a:p>
          <a:p>
            <a:pPr marL="0" lvl="0" indent="0" algn="l" rtl="0">
              <a:lnSpc>
                <a:spcPct val="152727"/>
              </a:lnSpc>
              <a:spcBef>
                <a:spcPts val="0"/>
              </a:spcBef>
              <a:spcAft>
                <a:spcPts val="0"/>
              </a:spcAft>
              <a:buNone/>
            </a:pPr>
            <a:r>
              <a:rPr lang="en" b="1">
                <a:solidFill>
                  <a:schemeClr val="dk1"/>
                </a:solidFill>
                <a:latin typeface="Lato"/>
                <a:ea typeface="Lato"/>
                <a:cs typeface="Lato"/>
                <a:sym typeface="Lato"/>
              </a:rPr>
              <a:t>An intro to DNA </a:t>
            </a:r>
            <a:br>
              <a:rPr lang="en" b="1">
                <a:solidFill>
                  <a:schemeClr val="dk1"/>
                </a:solidFill>
                <a:latin typeface="Lato"/>
                <a:ea typeface="Lato"/>
                <a:cs typeface="Lato"/>
                <a:sym typeface="Lato"/>
              </a:rPr>
            </a:br>
            <a:r>
              <a:rPr lang="en" b="1">
                <a:solidFill>
                  <a:schemeClr val="dk1"/>
                </a:solidFill>
                <a:latin typeface="Lato"/>
                <a:ea typeface="Lato"/>
                <a:cs typeface="Lato"/>
                <a:sym typeface="Lato"/>
              </a:rPr>
              <a:t>and the central dogma</a:t>
            </a:r>
            <a:endParaRPr b="1">
              <a:solidFill>
                <a:schemeClr val="dk1"/>
              </a:solidFill>
              <a:latin typeface="Lato"/>
              <a:ea typeface="Lato"/>
              <a:cs typeface="Lato"/>
              <a:sym typeface="Lato"/>
            </a:endParaRPr>
          </a:p>
        </p:txBody>
      </p:sp>
      <p:sp>
        <p:nvSpPr>
          <p:cNvPr id="328" name="Google Shape;328;p29"/>
          <p:cNvSpPr txBox="1"/>
          <p:nvPr/>
        </p:nvSpPr>
        <p:spPr>
          <a:xfrm>
            <a:off x="145675" y="2496400"/>
            <a:ext cx="3000000" cy="7293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rgbClr val="8064A2"/>
                </a:solidFill>
                <a:latin typeface="Lato"/>
                <a:ea typeface="Lato"/>
                <a:cs typeface="Lato"/>
                <a:sym typeface="Lato"/>
              </a:rPr>
              <a:t>LESSON 2</a:t>
            </a:r>
            <a:endParaRPr b="1">
              <a:solidFill>
                <a:srgbClr val="8064A2"/>
              </a:solidFill>
              <a:latin typeface="Lato"/>
              <a:ea typeface="Lato"/>
              <a:cs typeface="Lato"/>
              <a:sym typeface="Lato"/>
            </a:endParaRPr>
          </a:p>
          <a:p>
            <a:pPr marL="0" lvl="0" indent="0" algn="l" rtl="0">
              <a:lnSpc>
                <a:spcPct val="152727"/>
              </a:lnSpc>
              <a:spcBef>
                <a:spcPts val="0"/>
              </a:spcBef>
              <a:spcAft>
                <a:spcPts val="0"/>
              </a:spcAft>
              <a:buNone/>
            </a:pPr>
            <a:r>
              <a:rPr lang="en" b="1">
                <a:solidFill>
                  <a:schemeClr val="dk1"/>
                </a:solidFill>
                <a:latin typeface="Lato"/>
                <a:ea typeface="Lato"/>
                <a:cs typeface="Lato"/>
                <a:sym typeface="Lato"/>
              </a:rPr>
              <a:t>Protein structure and function</a:t>
            </a:r>
            <a:endParaRPr b="1">
              <a:solidFill>
                <a:schemeClr val="dk1"/>
              </a:solidFill>
              <a:latin typeface="Lato"/>
              <a:ea typeface="Lato"/>
              <a:cs typeface="Lato"/>
              <a:sym typeface="Lato"/>
            </a:endParaRPr>
          </a:p>
        </p:txBody>
      </p:sp>
      <p:sp>
        <p:nvSpPr>
          <p:cNvPr id="329" name="Google Shape;329;p29"/>
          <p:cNvSpPr txBox="1"/>
          <p:nvPr/>
        </p:nvSpPr>
        <p:spPr>
          <a:xfrm>
            <a:off x="145675" y="3816850"/>
            <a:ext cx="3512100" cy="10584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rgbClr val="8064A2"/>
                </a:solidFill>
                <a:latin typeface="Lato"/>
                <a:ea typeface="Lato"/>
                <a:cs typeface="Lato"/>
                <a:sym typeface="Lato"/>
              </a:rPr>
              <a:t>LESSON 3</a:t>
            </a:r>
            <a:endParaRPr b="1">
              <a:solidFill>
                <a:srgbClr val="8064A2"/>
              </a:solidFill>
              <a:latin typeface="Lato"/>
              <a:ea typeface="Lato"/>
              <a:cs typeface="Lato"/>
              <a:sym typeface="Lato"/>
            </a:endParaRPr>
          </a:p>
          <a:p>
            <a:pPr marL="0" lvl="0" indent="0" algn="l" rtl="0">
              <a:lnSpc>
                <a:spcPct val="152727"/>
              </a:lnSpc>
              <a:spcBef>
                <a:spcPts val="0"/>
              </a:spcBef>
              <a:spcAft>
                <a:spcPts val="0"/>
              </a:spcAft>
              <a:buNone/>
            </a:pPr>
            <a:r>
              <a:rPr lang="en" b="1">
                <a:solidFill>
                  <a:schemeClr val="dk1"/>
                </a:solidFill>
                <a:latin typeface="Lato"/>
                <a:ea typeface="Lato"/>
                <a:cs typeface="Lato"/>
                <a:sym typeface="Lato"/>
              </a:rPr>
              <a:t>Biological basis of disease mechanisms and treatments e.g. cancer</a:t>
            </a:r>
            <a:endParaRPr b="1">
              <a:solidFill>
                <a:schemeClr val="dk1"/>
              </a:solidFill>
              <a:latin typeface="Lato"/>
              <a:ea typeface="Lato"/>
              <a:cs typeface="Lato"/>
              <a:sym typeface="Lato"/>
            </a:endParaRPr>
          </a:p>
        </p:txBody>
      </p:sp>
      <p:pic>
        <p:nvPicPr>
          <p:cNvPr id="330" name="Google Shape;330;p29"/>
          <p:cNvPicPr preferRelativeResize="0"/>
          <p:nvPr/>
        </p:nvPicPr>
        <p:blipFill>
          <a:blip r:embed="rId7">
            <a:alphaModFix/>
          </a:blip>
          <a:stretch>
            <a:fillRect/>
          </a:stretch>
        </p:blipFill>
        <p:spPr>
          <a:xfrm>
            <a:off x="6156150" y="1410675"/>
            <a:ext cx="2469330" cy="2322149"/>
          </a:xfrm>
          <a:prstGeom prst="rect">
            <a:avLst/>
          </a:prstGeom>
          <a:noFill/>
          <a:ln>
            <a:noFill/>
          </a:ln>
        </p:spPr>
      </p:pic>
      <p:grpSp>
        <p:nvGrpSpPr>
          <p:cNvPr id="331" name="Google Shape;331;p29"/>
          <p:cNvGrpSpPr/>
          <p:nvPr/>
        </p:nvGrpSpPr>
        <p:grpSpPr>
          <a:xfrm rot="5400000">
            <a:off x="5219592" y="5984005"/>
            <a:ext cx="4342435" cy="486871"/>
            <a:chOff x="6645225" y="1858437"/>
            <a:chExt cx="4196400" cy="410100"/>
          </a:xfrm>
        </p:grpSpPr>
        <p:sp>
          <p:nvSpPr>
            <p:cNvPr id="332" name="Google Shape;332;p29"/>
            <p:cNvSpPr/>
            <p:nvPr/>
          </p:nvSpPr>
          <p:spPr>
            <a:xfrm>
              <a:off x="6645225" y="1858437"/>
              <a:ext cx="463800" cy="4101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33" name="Google Shape;333;p29"/>
            <p:cNvSpPr/>
            <p:nvPr/>
          </p:nvSpPr>
          <p:spPr>
            <a:xfrm>
              <a:off x="7027725" y="2011588"/>
              <a:ext cx="3813900" cy="103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sp>
        <p:nvSpPr>
          <p:cNvPr id="334" name="Google Shape;334;p29"/>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PRE-LEARNING  FOR MENTEES</a:t>
            </a:r>
            <a:endParaRPr sz="3000" b="1" i="0" u="none" strike="noStrike" cap="none">
              <a:solidFill>
                <a:srgbClr val="FFFFFF"/>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0"/>
          <p:cNvPicPr preferRelativeResize="0"/>
          <p:nvPr/>
        </p:nvPicPr>
        <p:blipFill>
          <a:blip r:embed="rId3">
            <a:alphaModFix/>
          </a:blip>
          <a:stretch>
            <a:fillRect/>
          </a:stretch>
        </p:blipFill>
        <p:spPr>
          <a:xfrm>
            <a:off x="1501575" y="714125"/>
            <a:ext cx="8476124" cy="1340950"/>
          </a:xfrm>
          <a:prstGeom prst="rect">
            <a:avLst/>
          </a:prstGeom>
          <a:noFill/>
          <a:ln>
            <a:noFill/>
          </a:ln>
        </p:spPr>
      </p:pic>
      <p:pic>
        <p:nvPicPr>
          <p:cNvPr id="340" name="Google Shape;340;p30"/>
          <p:cNvPicPr preferRelativeResize="0"/>
          <p:nvPr/>
        </p:nvPicPr>
        <p:blipFill>
          <a:blip r:embed="rId3">
            <a:alphaModFix/>
          </a:blip>
          <a:stretch>
            <a:fillRect/>
          </a:stretch>
        </p:blipFill>
        <p:spPr>
          <a:xfrm>
            <a:off x="-1887100" y="2190750"/>
            <a:ext cx="8476124" cy="1340950"/>
          </a:xfrm>
          <a:prstGeom prst="rect">
            <a:avLst/>
          </a:prstGeom>
          <a:noFill/>
          <a:ln>
            <a:noFill/>
          </a:ln>
        </p:spPr>
      </p:pic>
      <p:pic>
        <p:nvPicPr>
          <p:cNvPr id="341" name="Google Shape;341;p30"/>
          <p:cNvPicPr preferRelativeResize="0"/>
          <p:nvPr/>
        </p:nvPicPr>
        <p:blipFill>
          <a:blip r:embed="rId3">
            <a:alphaModFix/>
          </a:blip>
          <a:stretch>
            <a:fillRect/>
          </a:stretch>
        </p:blipFill>
        <p:spPr>
          <a:xfrm>
            <a:off x="1501575" y="3667375"/>
            <a:ext cx="8476124" cy="1340950"/>
          </a:xfrm>
          <a:prstGeom prst="rect">
            <a:avLst/>
          </a:prstGeom>
          <a:noFill/>
          <a:ln>
            <a:noFill/>
          </a:ln>
        </p:spPr>
      </p:pic>
      <p:sp>
        <p:nvSpPr>
          <p:cNvPr id="342" name="Google Shape;342;p30"/>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MENTORSHIP SESSION</a:t>
            </a:r>
            <a:endParaRPr sz="3000" b="1" i="0" u="none" strike="noStrike" cap="none">
              <a:solidFill>
                <a:srgbClr val="FFFFFF"/>
              </a:solidFill>
              <a:latin typeface="Lato"/>
              <a:ea typeface="Lato"/>
              <a:cs typeface="Lato"/>
              <a:sym typeface="Lato"/>
            </a:endParaRPr>
          </a:p>
        </p:txBody>
      </p:sp>
      <p:sp>
        <p:nvSpPr>
          <p:cNvPr id="343" name="Google Shape;343;p30"/>
          <p:cNvSpPr txBox="1"/>
          <p:nvPr/>
        </p:nvSpPr>
        <p:spPr>
          <a:xfrm>
            <a:off x="1748125" y="909275"/>
            <a:ext cx="6219300" cy="9807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chemeClr val="dk1"/>
                </a:solidFill>
                <a:latin typeface="Lato"/>
                <a:ea typeface="Lato"/>
                <a:cs typeface="Lato"/>
                <a:sym typeface="Lato"/>
              </a:rPr>
              <a:t>Week 1: </a:t>
            </a:r>
            <a:br>
              <a:rPr lang="en" sz="1200" b="1">
                <a:solidFill>
                  <a:schemeClr val="dk1"/>
                </a:solidFill>
                <a:latin typeface="Lato"/>
                <a:ea typeface="Lato"/>
                <a:cs typeface="Lato"/>
                <a:sym typeface="Lato"/>
              </a:rPr>
            </a:br>
            <a:r>
              <a:rPr lang="en" sz="1200" b="1">
                <a:solidFill>
                  <a:schemeClr val="dk1"/>
                </a:solidFill>
                <a:latin typeface="Lato"/>
                <a:ea typeface="Lato"/>
                <a:cs typeface="Lato"/>
                <a:sym typeface="Lato"/>
              </a:rPr>
              <a:t>Introduction to your topic and prepared information/"literature", </a:t>
            </a:r>
            <a:endParaRPr sz="1200" b="1">
              <a:solidFill>
                <a:schemeClr val="dk1"/>
              </a:solidFill>
              <a:latin typeface="Lato"/>
              <a:ea typeface="Lato"/>
              <a:cs typeface="Lato"/>
              <a:sym typeface="Lato"/>
            </a:endParaRPr>
          </a:p>
          <a:p>
            <a:pPr marL="0" lvl="0" indent="0" algn="l" rtl="0">
              <a:lnSpc>
                <a:spcPct val="152727"/>
              </a:lnSpc>
              <a:spcBef>
                <a:spcPts val="0"/>
              </a:spcBef>
              <a:spcAft>
                <a:spcPts val="0"/>
              </a:spcAft>
              <a:buNone/>
            </a:pPr>
            <a:r>
              <a:rPr lang="en" sz="1200" b="1">
                <a:solidFill>
                  <a:schemeClr val="dk1"/>
                </a:solidFill>
                <a:latin typeface="Lato"/>
                <a:ea typeface="Lato"/>
                <a:cs typeface="Lato"/>
                <a:sym typeface="Lato"/>
              </a:rPr>
              <a:t>e.g. a lay document with sources.</a:t>
            </a:r>
            <a:endParaRPr sz="1200" b="1">
              <a:solidFill>
                <a:schemeClr val="dk1"/>
              </a:solidFill>
              <a:latin typeface="Lato"/>
              <a:ea typeface="Lato"/>
              <a:cs typeface="Lato"/>
              <a:sym typeface="Lato"/>
            </a:endParaRPr>
          </a:p>
        </p:txBody>
      </p:sp>
      <p:sp>
        <p:nvSpPr>
          <p:cNvPr id="344" name="Google Shape;344;p30"/>
          <p:cNvSpPr txBox="1"/>
          <p:nvPr/>
        </p:nvSpPr>
        <p:spPr>
          <a:xfrm>
            <a:off x="1748125" y="2370863"/>
            <a:ext cx="4482300" cy="9807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chemeClr val="dk1"/>
                </a:solidFill>
                <a:latin typeface="Lato"/>
                <a:ea typeface="Lato"/>
                <a:cs typeface="Lato"/>
                <a:sym typeface="Lato"/>
              </a:rPr>
              <a:t>Week 2: </a:t>
            </a:r>
            <a:br>
              <a:rPr lang="en" sz="1200" b="1">
                <a:solidFill>
                  <a:schemeClr val="dk1"/>
                </a:solidFill>
                <a:latin typeface="Lato"/>
                <a:ea typeface="Lato"/>
                <a:cs typeface="Lato"/>
                <a:sym typeface="Lato"/>
              </a:rPr>
            </a:br>
            <a:r>
              <a:rPr lang="en" sz="1200" b="1">
                <a:solidFill>
                  <a:schemeClr val="dk1"/>
                </a:solidFill>
                <a:latin typeface="Lato"/>
                <a:ea typeface="Lato"/>
                <a:cs typeface="Lato"/>
                <a:sym typeface="Lato"/>
              </a:rPr>
              <a:t>Your methods used. e.g. a simplified set of methods you can use to generate data.</a:t>
            </a:r>
            <a:endParaRPr sz="1200" b="1">
              <a:solidFill>
                <a:schemeClr val="dk1"/>
              </a:solidFill>
              <a:latin typeface="Lato"/>
              <a:ea typeface="Lato"/>
              <a:cs typeface="Lato"/>
              <a:sym typeface="Lato"/>
            </a:endParaRPr>
          </a:p>
        </p:txBody>
      </p:sp>
      <p:sp>
        <p:nvSpPr>
          <p:cNvPr id="345" name="Google Shape;345;p30"/>
          <p:cNvSpPr txBox="1"/>
          <p:nvPr/>
        </p:nvSpPr>
        <p:spPr>
          <a:xfrm>
            <a:off x="1748125" y="3819700"/>
            <a:ext cx="5468400" cy="9807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None/>
            </a:pPr>
            <a:r>
              <a:rPr lang="en" b="1">
                <a:solidFill>
                  <a:schemeClr val="dk1"/>
                </a:solidFill>
                <a:latin typeface="Lato"/>
                <a:ea typeface="Lato"/>
                <a:cs typeface="Lato"/>
                <a:sym typeface="Lato"/>
              </a:rPr>
              <a:t>Week 3: </a:t>
            </a:r>
            <a:endParaRPr b="1">
              <a:solidFill>
                <a:schemeClr val="dk1"/>
              </a:solidFill>
              <a:latin typeface="Lato"/>
              <a:ea typeface="Lato"/>
              <a:cs typeface="Lato"/>
              <a:sym typeface="Lato"/>
            </a:endParaRPr>
          </a:p>
          <a:p>
            <a:pPr marL="0" lvl="0" indent="0" algn="l" rtl="0">
              <a:lnSpc>
                <a:spcPct val="152727"/>
              </a:lnSpc>
              <a:spcBef>
                <a:spcPts val="0"/>
              </a:spcBef>
              <a:spcAft>
                <a:spcPts val="0"/>
              </a:spcAft>
              <a:buNone/>
            </a:pPr>
            <a:r>
              <a:rPr lang="en" sz="1200" b="1">
                <a:solidFill>
                  <a:schemeClr val="dk1"/>
                </a:solidFill>
                <a:latin typeface="Lato"/>
                <a:ea typeface="Lato"/>
                <a:cs typeface="Lato"/>
                <a:sym typeface="Lato"/>
              </a:rPr>
              <a:t>Curated results e.g. very simply presented results that show a clear "yes/no") - a cell with a stain vs control, a protein binding curve vs no binding. </a:t>
            </a:r>
            <a:endParaRPr sz="1200" b="1">
              <a:solidFill>
                <a:schemeClr val="dk1"/>
              </a:solidFill>
              <a:latin typeface="Lato"/>
              <a:ea typeface="Lato"/>
              <a:cs typeface="Lato"/>
              <a:sym typeface="Lato"/>
            </a:endParaRPr>
          </a:p>
        </p:txBody>
      </p:sp>
      <p:pic>
        <p:nvPicPr>
          <p:cNvPr id="346" name="Google Shape;346;p30"/>
          <p:cNvPicPr preferRelativeResize="0"/>
          <p:nvPr/>
        </p:nvPicPr>
        <p:blipFill>
          <a:blip r:embed="rId4">
            <a:alphaModFix/>
          </a:blip>
          <a:stretch>
            <a:fillRect/>
          </a:stretch>
        </p:blipFill>
        <p:spPr>
          <a:xfrm>
            <a:off x="6922650" y="766512"/>
            <a:ext cx="1636100" cy="1236175"/>
          </a:xfrm>
          <a:prstGeom prst="rect">
            <a:avLst/>
          </a:prstGeom>
          <a:noFill/>
          <a:ln>
            <a:noFill/>
          </a:ln>
        </p:spPr>
      </p:pic>
      <p:pic>
        <p:nvPicPr>
          <p:cNvPr id="347" name="Google Shape;347;p30"/>
          <p:cNvPicPr preferRelativeResize="0"/>
          <p:nvPr/>
        </p:nvPicPr>
        <p:blipFill>
          <a:blip r:embed="rId5">
            <a:alphaModFix/>
          </a:blip>
          <a:stretch>
            <a:fillRect/>
          </a:stretch>
        </p:blipFill>
        <p:spPr>
          <a:xfrm>
            <a:off x="0" y="2243125"/>
            <a:ext cx="1636100" cy="1071932"/>
          </a:xfrm>
          <a:prstGeom prst="rect">
            <a:avLst/>
          </a:prstGeom>
          <a:noFill/>
          <a:ln>
            <a:noFill/>
          </a:ln>
        </p:spPr>
      </p:pic>
      <p:pic>
        <p:nvPicPr>
          <p:cNvPr id="348" name="Google Shape;348;p30"/>
          <p:cNvPicPr preferRelativeResize="0"/>
          <p:nvPr/>
        </p:nvPicPr>
        <p:blipFill>
          <a:blip r:embed="rId6">
            <a:alphaModFix/>
          </a:blip>
          <a:stretch>
            <a:fillRect/>
          </a:stretch>
        </p:blipFill>
        <p:spPr>
          <a:xfrm>
            <a:off x="7126688" y="3819700"/>
            <a:ext cx="1968170" cy="980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31" title="Screenshot 2026-05-29 at 17.24.44.png"/>
          <p:cNvPicPr preferRelativeResize="0"/>
          <p:nvPr/>
        </p:nvPicPr>
        <p:blipFill>
          <a:blip r:embed="rId3">
            <a:alphaModFix/>
          </a:blip>
          <a:stretch>
            <a:fillRect/>
          </a:stretch>
        </p:blipFill>
        <p:spPr>
          <a:xfrm>
            <a:off x="910918" y="1017737"/>
            <a:ext cx="7322159" cy="4125774"/>
          </a:xfrm>
          <a:prstGeom prst="rect">
            <a:avLst/>
          </a:prstGeom>
          <a:noFill/>
          <a:ln>
            <a:noFill/>
          </a:ln>
        </p:spPr>
      </p:pic>
      <p:sp>
        <p:nvSpPr>
          <p:cNvPr id="354" name="Google Shape;354;p31"/>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EXAMPLE</a:t>
            </a:r>
            <a:endParaRPr sz="3000" b="1" i="0" u="none" strike="noStrike" cap="none">
              <a:solidFill>
                <a:srgbClr val="FFFFFF"/>
              </a:solidFill>
              <a:latin typeface="Lato"/>
              <a:ea typeface="Lato"/>
              <a:cs typeface="Lato"/>
              <a:sym typeface="Lato"/>
            </a:endParaRPr>
          </a:p>
        </p:txBody>
      </p:sp>
      <p:sp>
        <p:nvSpPr>
          <p:cNvPr id="355" name="Google Shape;355;p31"/>
          <p:cNvSpPr txBox="1"/>
          <p:nvPr/>
        </p:nvSpPr>
        <p:spPr>
          <a:xfrm>
            <a:off x="-3" y="5614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a:solidFill>
                  <a:srgbClr val="FFFFFF"/>
                </a:solidFill>
                <a:latin typeface="Lato"/>
                <a:ea typeface="Lato"/>
                <a:cs typeface="Lato"/>
                <a:sym typeface="Lato"/>
              </a:rPr>
              <a:t>Mentor Doc Excerpts</a:t>
            </a:r>
            <a:endParaRPr sz="3000" i="0" u="none" strike="noStrike" cap="none">
              <a:solidFill>
                <a:srgbClr val="FFFFFF"/>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1" name="Google Shape;361;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2" name="Google Shape;362;p32" title="Screenshot 2026-05-29 at 17.25.18.png"/>
          <p:cNvPicPr preferRelativeResize="0"/>
          <p:nvPr/>
        </p:nvPicPr>
        <p:blipFill>
          <a:blip r:embed="rId3">
            <a:alphaModFix/>
          </a:blip>
          <a:stretch>
            <a:fillRect/>
          </a:stretch>
        </p:blipFill>
        <p:spPr>
          <a:xfrm>
            <a:off x="311700" y="174700"/>
            <a:ext cx="8520599" cy="47940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8" name="Google Shape;368;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9" name="Google Shape;369;p33" title="Screenshot 2026-05-29 at 17.25.44.png"/>
          <p:cNvPicPr preferRelativeResize="0"/>
          <p:nvPr/>
        </p:nvPicPr>
        <p:blipFill>
          <a:blip r:embed="rId3">
            <a:alphaModFix/>
          </a:blip>
          <a:stretch>
            <a:fillRect/>
          </a:stretch>
        </p:blipFill>
        <p:spPr>
          <a:xfrm>
            <a:off x="510250" y="355299"/>
            <a:ext cx="7909149" cy="44329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75" name="Google Shape;375;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76" name="Google Shape;376;p34" title="Screenshot 2026-05-29 at 17.26.52.png"/>
          <p:cNvPicPr preferRelativeResize="0"/>
          <p:nvPr/>
        </p:nvPicPr>
        <p:blipFill>
          <a:blip r:embed="rId3">
            <a:alphaModFix/>
          </a:blip>
          <a:stretch>
            <a:fillRect/>
          </a:stretch>
        </p:blipFill>
        <p:spPr>
          <a:xfrm>
            <a:off x="599975" y="322975"/>
            <a:ext cx="8232326" cy="44975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82" name="Google Shape;382;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83" name="Google Shape;383;p35" title="Screenshot 2026-05-29 at 17.27.15.png"/>
          <p:cNvPicPr preferRelativeResize="0"/>
          <p:nvPr/>
        </p:nvPicPr>
        <p:blipFill>
          <a:blip r:embed="rId3">
            <a:alphaModFix/>
          </a:blip>
          <a:stretch>
            <a:fillRect/>
          </a:stretch>
        </p:blipFill>
        <p:spPr>
          <a:xfrm>
            <a:off x="425488" y="332474"/>
            <a:ext cx="8293025" cy="46171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6"/>
          <p:cNvSpPr/>
          <p:nvPr/>
        </p:nvSpPr>
        <p:spPr>
          <a:xfrm>
            <a:off x="1357825" y="1367950"/>
            <a:ext cx="6693600" cy="35667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endParaRPr>
          </a:p>
        </p:txBody>
      </p:sp>
      <p:sp>
        <p:nvSpPr>
          <p:cNvPr id="389" name="Google Shape;389;p36"/>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EXAMPLE</a:t>
            </a:r>
            <a:endParaRPr sz="3000" b="1" i="0" u="none" strike="noStrike" cap="none">
              <a:solidFill>
                <a:srgbClr val="FFFFFF"/>
              </a:solidFill>
              <a:latin typeface="Lato"/>
              <a:ea typeface="Lato"/>
              <a:cs typeface="Lato"/>
              <a:sym typeface="Lato"/>
            </a:endParaRPr>
          </a:p>
        </p:txBody>
      </p:sp>
      <p:sp>
        <p:nvSpPr>
          <p:cNvPr id="390" name="Google Shape;390;p36"/>
          <p:cNvSpPr txBox="1"/>
          <p:nvPr/>
        </p:nvSpPr>
        <p:spPr>
          <a:xfrm>
            <a:off x="-3" y="666725"/>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a:solidFill>
                  <a:srgbClr val="FFFFFF"/>
                </a:solidFill>
                <a:latin typeface="Lato"/>
                <a:ea typeface="Lato"/>
                <a:cs typeface="Lato"/>
                <a:sym typeface="Lato"/>
              </a:rPr>
              <a:t>Final Presentation Slide</a:t>
            </a:r>
            <a:endParaRPr sz="3000" i="0" u="none" strike="noStrike" cap="none">
              <a:solidFill>
                <a:srgbClr val="FFFFFF"/>
              </a:solidFill>
              <a:latin typeface="Lato"/>
              <a:ea typeface="Lato"/>
              <a:cs typeface="Lato"/>
              <a:sym typeface="Lato"/>
            </a:endParaRPr>
          </a:p>
        </p:txBody>
      </p:sp>
      <p:pic>
        <p:nvPicPr>
          <p:cNvPr id="391" name="Google Shape;391;p36"/>
          <p:cNvPicPr preferRelativeResize="0"/>
          <p:nvPr/>
        </p:nvPicPr>
        <p:blipFill>
          <a:blip r:embed="rId3">
            <a:alphaModFix/>
          </a:blip>
          <a:stretch>
            <a:fillRect/>
          </a:stretch>
        </p:blipFill>
        <p:spPr>
          <a:xfrm>
            <a:off x="1314338" y="1307150"/>
            <a:ext cx="6784773" cy="3627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7"/>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TIMELINE</a:t>
            </a:r>
            <a:endParaRPr sz="3000" b="1" i="0" u="none" strike="noStrike" cap="none">
              <a:solidFill>
                <a:srgbClr val="FFFFFF"/>
              </a:solidFill>
              <a:latin typeface="Lato"/>
              <a:ea typeface="Lato"/>
              <a:cs typeface="Lato"/>
              <a:sym typeface="Lato"/>
            </a:endParaRPr>
          </a:p>
        </p:txBody>
      </p:sp>
      <p:pic>
        <p:nvPicPr>
          <p:cNvPr id="397" name="Google Shape;397;p37"/>
          <p:cNvPicPr preferRelativeResize="0"/>
          <p:nvPr/>
        </p:nvPicPr>
        <p:blipFill>
          <a:blip r:embed="rId3">
            <a:alphaModFix/>
          </a:blip>
          <a:stretch>
            <a:fillRect/>
          </a:stretch>
        </p:blipFill>
        <p:spPr>
          <a:xfrm>
            <a:off x="208425" y="937925"/>
            <a:ext cx="8839204" cy="3966420"/>
          </a:xfrm>
          <a:prstGeom prst="rect">
            <a:avLst/>
          </a:prstGeom>
          <a:noFill/>
          <a:ln>
            <a:noFill/>
          </a:ln>
        </p:spPr>
      </p:pic>
      <p:sp>
        <p:nvSpPr>
          <p:cNvPr id="398" name="Google Shape;398;p37"/>
          <p:cNvSpPr txBox="1"/>
          <p:nvPr/>
        </p:nvSpPr>
        <p:spPr>
          <a:xfrm>
            <a:off x="663375" y="3787575"/>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1</a:t>
            </a:r>
            <a:endParaRPr sz="1800">
              <a:solidFill>
                <a:schemeClr val="lt1"/>
              </a:solidFill>
              <a:latin typeface="Lato Black"/>
              <a:ea typeface="Lato Black"/>
              <a:cs typeface="Lato Black"/>
              <a:sym typeface="Lato Black"/>
            </a:endParaRPr>
          </a:p>
        </p:txBody>
      </p:sp>
      <p:sp>
        <p:nvSpPr>
          <p:cNvPr id="399" name="Google Shape;399;p37"/>
          <p:cNvSpPr txBox="1"/>
          <p:nvPr/>
        </p:nvSpPr>
        <p:spPr>
          <a:xfrm>
            <a:off x="4905925" y="36150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2</a:t>
            </a:r>
            <a:endParaRPr sz="1800">
              <a:solidFill>
                <a:schemeClr val="lt1"/>
              </a:solidFill>
              <a:latin typeface="Lato Black"/>
              <a:ea typeface="Lato Black"/>
              <a:cs typeface="Lato Black"/>
              <a:sym typeface="Lato Black"/>
            </a:endParaRPr>
          </a:p>
        </p:txBody>
      </p:sp>
      <p:sp>
        <p:nvSpPr>
          <p:cNvPr id="400" name="Google Shape;400;p37"/>
          <p:cNvSpPr txBox="1"/>
          <p:nvPr/>
        </p:nvSpPr>
        <p:spPr>
          <a:xfrm>
            <a:off x="6022050" y="12125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3</a:t>
            </a:r>
            <a:endParaRPr sz="1800">
              <a:solidFill>
                <a:schemeClr val="lt1"/>
              </a:solidFill>
              <a:latin typeface="Lato Black"/>
              <a:ea typeface="Lato Black"/>
              <a:cs typeface="Lato Black"/>
              <a:sym typeface="Lato Black"/>
            </a:endParaRPr>
          </a:p>
        </p:txBody>
      </p:sp>
      <p:sp>
        <p:nvSpPr>
          <p:cNvPr id="401" name="Google Shape;401;p37"/>
          <p:cNvSpPr txBox="1"/>
          <p:nvPr/>
        </p:nvSpPr>
        <p:spPr>
          <a:xfrm>
            <a:off x="7250200" y="34739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4</a:t>
            </a:r>
            <a:endParaRPr sz="1800">
              <a:solidFill>
                <a:schemeClr val="lt1"/>
              </a:solidFill>
              <a:latin typeface="Lato Black"/>
              <a:ea typeface="Lato Black"/>
              <a:cs typeface="Lato Black"/>
              <a:sym typeface="Lato Black"/>
            </a:endParaRPr>
          </a:p>
        </p:txBody>
      </p:sp>
      <p:sp>
        <p:nvSpPr>
          <p:cNvPr id="402" name="Google Shape;402;p37"/>
          <p:cNvSpPr txBox="1"/>
          <p:nvPr/>
        </p:nvSpPr>
        <p:spPr>
          <a:xfrm>
            <a:off x="8299075" y="937925"/>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5</a:t>
            </a:r>
            <a:endParaRPr sz="1800">
              <a:solidFill>
                <a:schemeClr val="lt1"/>
              </a:solidFill>
              <a:latin typeface="Lato Black"/>
              <a:ea typeface="Lato Black"/>
              <a:cs typeface="Lato Black"/>
              <a:sym typeface="Lato Black"/>
            </a:endParaRPr>
          </a:p>
        </p:txBody>
      </p:sp>
      <p:sp>
        <p:nvSpPr>
          <p:cNvPr id="403" name="Google Shape;403;p37"/>
          <p:cNvSpPr txBox="1"/>
          <p:nvPr/>
        </p:nvSpPr>
        <p:spPr>
          <a:xfrm>
            <a:off x="56625" y="2057850"/>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September</a:t>
            </a:r>
            <a:endParaRPr sz="1800" b="1">
              <a:solidFill>
                <a:schemeClr val="lt1"/>
              </a:solidFill>
              <a:latin typeface="Lato"/>
              <a:ea typeface="Lato"/>
              <a:cs typeface="Lato"/>
              <a:sym typeface="Lato"/>
            </a:endParaRPr>
          </a:p>
        </p:txBody>
      </p:sp>
      <p:sp>
        <p:nvSpPr>
          <p:cNvPr id="404" name="Google Shape;404;p37"/>
          <p:cNvSpPr txBox="1"/>
          <p:nvPr/>
        </p:nvSpPr>
        <p:spPr>
          <a:xfrm>
            <a:off x="4252425" y="2093675"/>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October</a:t>
            </a:r>
            <a:endParaRPr sz="1800" b="1">
              <a:solidFill>
                <a:schemeClr val="lt1"/>
              </a:solidFill>
              <a:latin typeface="Lato"/>
              <a:ea typeface="Lato"/>
              <a:cs typeface="Lato"/>
              <a:sym typeface="Lato"/>
            </a:endParaRPr>
          </a:p>
        </p:txBody>
      </p:sp>
      <p:sp>
        <p:nvSpPr>
          <p:cNvPr id="405" name="Google Shape;405;p37"/>
          <p:cNvSpPr txBox="1"/>
          <p:nvPr/>
        </p:nvSpPr>
        <p:spPr>
          <a:xfrm>
            <a:off x="7692325" y="2571750"/>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November</a:t>
            </a:r>
            <a:endParaRPr sz="1800" b="1">
              <a:solidFill>
                <a:schemeClr val="l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38"/>
          <p:cNvPicPr preferRelativeResize="0"/>
          <p:nvPr/>
        </p:nvPicPr>
        <p:blipFill>
          <a:blip r:embed="rId3">
            <a:alphaModFix/>
          </a:blip>
          <a:stretch>
            <a:fillRect/>
          </a:stretch>
        </p:blipFill>
        <p:spPr>
          <a:xfrm rot="5">
            <a:off x="809600" y="206352"/>
            <a:ext cx="3352676" cy="2548620"/>
          </a:xfrm>
          <a:prstGeom prst="rect">
            <a:avLst/>
          </a:prstGeom>
          <a:noFill/>
          <a:ln>
            <a:noFill/>
          </a:ln>
        </p:spPr>
      </p:pic>
      <p:pic>
        <p:nvPicPr>
          <p:cNvPr id="411" name="Google Shape;411;p38"/>
          <p:cNvPicPr preferRelativeResize="0"/>
          <p:nvPr/>
        </p:nvPicPr>
        <p:blipFill>
          <a:blip r:embed="rId4">
            <a:alphaModFix/>
          </a:blip>
          <a:stretch>
            <a:fillRect/>
          </a:stretch>
        </p:blipFill>
        <p:spPr>
          <a:xfrm>
            <a:off x="4903650" y="206350"/>
            <a:ext cx="3758449" cy="2159375"/>
          </a:xfrm>
          <a:prstGeom prst="rect">
            <a:avLst/>
          </a:prstGeom>
          <a:noFill/>
          <a:ln>
            <a:noFill/>
          </a:ln>
        </p:spPr>
      </p:pic>
      <p:pic>
        <p:nvPicPr>
          <p:cNvPr id="412" name="Google Shape;412;p38"/>
          <p:cNvPicPr preferRelativeResize="0"/>
          <p:nvPr/>
        </p:nvPicPr>
        <p:blipFill>
          <a:blip r:embed="rId5">
            <a:alphaModFix/>
          </a:blip>
          <a:stretch>
            <a:fillRect/>
          </a:stretch>
        </p:blipFill>
        <p:spPr>
          <a:xfrm rot="-3">
            <a:off x="809600" y="2918074"/>
            <a:ext cx="3352667" cy="2057175"/>
          </a:xfrm>
          <a:prstGeom prst="rect">
            <a:avLst/>
          </a:prstGeom>
          <a:noFill/>
          <a:ln>
            <a:noFill/>
          </a:ln>
        </p:spPr>
      </p:pic>
      <p:pic>
        <p:nvPicPr>
          <p:cNvPr id="413" name="Google Shape;413;p38"/>
          <p:cNvPicPr preferRelativeResize="0"/>
          <p:nvPr/>
        </p:nvPicPr>
        <p:blipFill>
          <a:blip r:embed="rId6">
            <a:alphaModFix/>
          </a:blip>
          <a:stretch>
            <a:fillRect/>
          </a:stretch>
        </p:blipFill>
        <p:spPr>
          <a:xfrm>
            <a:off x="4977005" y="2571751"/>
            <a:ext cx="3768630" cy="240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9"/>
          <p:cNvSpPr txBox="1"/>
          <p:nvPr/>
        </p:nvSpPr>
        <p:spPr>
          <a:xfrm>
            <a:off x="-3" y="2412925"/>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Hear From a Past Mentor?</a:t>
            </a:r>
            <a:endParaRPr sz="3000" b="1" i="0" u="none" strike="noStrike" cap="none">
              <a:solidFill>
                <a:srgbClr val="FFFFFF"/>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0"/>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MENTEE TESTIMONIAL</a:t>
            </a:r>
            <a:endParaRPr sz="3000" b="1" i="0" u="none" strike="noStrike" cap="none">
              <a:solidFill>
                <a:srgbClr val="FFFFFF"/>
              </a:solidFill>
              <a:latin typeface="Lato"/>
              <a:ea typeface="Lato"/>
              <a:cs typeface="Lato"/>
              <a:sym typeface="Lato"/>
            </a:endParaRPr>
          </a:p>
        </p:txBody>
      </p:sp>
      <p:pic>
        <p:nvPicPr>
          <p:cNvPr id="424" name="Google Shape;424;p40"/>
          <p:cNvPicPr preferRelativeResize="0"/>
          <p:nvPr/>
        </p:nvPicPr>
        <p:blipFill>
          <a:blip r:embed="rId3">
            <a:alphaModFix/>
          </a:blip>
          <a:stretch>
            <a:fillRect/>
          </a:stretch>
        </p:blipFill>
        <p:spPr>
          <a:xfrm>
            <a:off x="5400825" y="1090450"/>
            <a:ext cx="3235611" cy="3284351"/>
          </a:xfrm>
          <a:prstGeom prst="rect">
            <a:avLst/>
          </a:prstGeom>
          <a:noFill/>
          <a:ln>
            <a:noFill/>
          </a:ln>
        </p:spPr>
      </p:pic>
      <p:pic>
        <p:nvPicPr>
          <p:cNvPr id="425" name="Google Shape;425;p40"/>
          <p:cNvPicPr preferRelativeResize="0"/>
          <p:nvPr/>
        </p:nvPicPr>
        <p:blipFill>
          <a:blip r:embed="rId4">
            <a:alphaModFix/>
          </a:blip>
          <a:stretch>
            <a:fillRect/>
          </a:stretch>
        </p:blipFill>
        <p:spPr>
          <a:xfrm>
            <a:off x="298075" y="1527450"/>
            <a:ext cx="4717753" cy="2668049"/>
          </a:xfrm>
          <a:prstGeom prst="rect">
            <a:avLst/>
          </a:prstGeom>
          <a:noFill/>
          <a:ln w="9525" cap="flat" cmpd="sng">
            <a:solidFill>
              <a:srgbClr val="8E7CC3"/>
            </a:solidFill>
            <a:prstDash val="solid"/>
            <a:round/>
            <a:headEnd type="none" w="sm" len="sm"/>
            <a:tailEnd type="none" w="sm" len="sm"/>
          </a:ln>
        </p:spPr>
      </p:pic>
      <p:sp>
        <p:nvSpPr>
          <p:cNvPr id="426" name="Google Shape;426;p40"/>
          <p:cNvSpPr txBox="1"/>
          <p:nvPr/>
        </p:nvSpPr>
        <p:spPr>
          <a:xfrm>
            <a:off x="370950" y="1639875"/>
            <a:ext cx="4572000" cy="2443200"/>
          </a:xfrm>
          <a:prstGeom prst="rect">
            <a:avLst/>
          </a:prstGeom>
          <a:noFill/>
          <a:ln>
            <a:noFill/>
          </a:ln>
        </p:spPr>
        <p:txBody>
          <a:bodyPr spcFirstLastPara="1" wrap="square" lIns="91425" tIns="91425" rIns="91425" bIns="91425" anchor="t" anchorCtr="0">
            <a:spAutoFit/>
          </a:bodyPr>
          <a:lstStyle/>
          <a:p>
            <a:pPr marL="0" lvl="0" indent="0" algn="l" rtl="0">
              <a:lnSpc>
                <a:spcPct val="125454"/>
              </a:lnSpc>
              <a:spcBef>
                <a:spcPts val="0"/>
              </a:spcBef>
              <a:spcAft>
                <a:spcPts val="0"/>
              </a:spcAft>
              <a:buNone/>
            </a:pPr>
            <a:r>
              <a:rPr lang="en" sz="1500" b="1">
                <a:solidFill>
                  <a:schemeClr val="dk1"/>
                </a:solidFill>
                <a:latin typeface="Lato"/>
                <a:ea typeface="Lato"/>
                <a:cs typeface="Lato"/>
                <a:sym typeface="Lato"/>
              </a:rPr>
              <a:t>“The Citizens of Science program was fantastic. The tutorials gave me an invaluable insight into the science that underpins medical research and biopharma therapies, and working with my mentor to understand his research project showed me the strong capabilities of the CRISPR gene editing tool in advancing cancer drug development.” </a:t>
            </a:r>
            <a:endParaRPr sz="1500" b="1">
              <a:solidFill>
                <a:schemeClr val="dk1"/>
              </a:solidFill>
              <a:latin typeface="Lato"/>
              <a:ea typeface="Lato"/>
              <a:cs typeface="Lato"/>
              <a:sym typeface="Lato"/>
            </a:endParaRPr>
          </a:p>
          <a:p>
            <a:pPr marL="0" lvl="0" indent="0" algn="r" rtl="0">
              <a:lnSpc>
                <a:spcPct val="125454"/>
              </a:lnSpc>
              <a:spcBef>
                <a:spcPts val="0"/>
              </a:spcBef>
              <a:spcAft>
                <a:spcPts val="0"/>
              </a:spcAft>
              <a:buNone/>
            </a:pPr>
            <a:r>
              <a:rPr lang="en" sz="1500" b="1">
                <a:solidFill>
                  <a:schemeClr val="dk1"/>
                </a:solidFill>
                <a:latin typeface="Lato"/>
                <a:ea typeface="Lato"/>
                <a:cs typeface="Lato"/>
                <a:sym typeface="Lato"/>
              </a:rPr>
              <a:t>- Phil, WEHI’s legal team</a:t>
            </a:r>
            <a:endParaRPr sz="1500" b="1">
              <a:solidFill>
                <a:schemeClr val="dk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1"/>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BE PART OF THE STORY!</a:t>
            </a:r>
            <a:endParaRPr sz="3000" b="1" i="0" u="none" strike="noStrike" cap="none">
              <a:solidFill>
                <a:srgbClr val="FFFFFF"/>
              </a:solidFill>
              <a:latin typeface="Lato"/>
              <a:ea typeface="Lato"/>
              <a:cs typeface="Lato"/>
              <a:sym typeface="Lato"/>
            </a:endParaRPr>
          </a:p>
        </p:txBody>
      </p:sp>
      <p:sp>
        <p:nvSpPr>
          <p:cNvPr id="432" name="Google Shape;432;p41"/>
          <p:cNvSpPr txBox="1"/>
          <p:nvPr/>
        </p:nvSpPr>
        <p:spPr>
          <a:xfrm>
            <a:off x="1487900" y="3537013"/>
            <a:ext cx="6284100" cy="538800"/>
          </a:xfrm>
          <a:prstGeom prst="rect">
            <a:avLst/>
          </a:prstGeom>
          <a:noFill/>
          <a:ln>
            <a:noFill/>
          </a:ln>
        </p:spPr>
        <p:txBody>
          <a:bodyPr spcFirstLastPara="1" wrap="square" lIns="91425" tIns="91425" rIns="91425" bIns="91425" anchor="t" anchorCtr="0">
            <a:spAutoFit/>
          </a:bodyPr>
          <a:lstStyle/>
          <a:p>
            <a:pPr marL="0" lvl="0" indent="0" algn="ctr" rtl="0">
              <a:lnSpc>
                <a:spcPct val="130909"/>
              </a:lnSpc>
              <a:spcBef>
                <a:spcPts val="0"/>
              </a:spcBef>
              <a:spcAft>
                <a:spcPts val="0"/>
              </a:spcAft>
              <a:buNone/>
            </a:pPr>
            <a:r>
              <a:rPr lang="en" sz="2300" b="1">
                <a:solidFill>
                  <a:srgbClr val="674EA7"/>
                </a:solidFill>
                <a:latin typeface="Lato"/>
                <a:ea typeface="Lato"/>
                <a:cs typeface="Lato"/>
                <a:sym typeface="Lato"/>
              </a:rPr>
              <a:t>First mentor prep session - June</a:t>
            </a:r>
            <a:endParaRPr sz="2300" b="1">
              <a:solidFill>
                <a:srgbClr val="674EA7"/>
              </a:solidFill>
              <a:latin typeface="Lato"/>
              <a:ea typeface="Lato"/>
              <a:cs typeface="Lato"/>
              <a:sym typeface="Lato"/>
            </a:endParaRPr>
          </a:p>
        </p:txBody>
      </p:sp>
      <p:pic>
        <p:nvPicPr>
          <p:cNvPr id="433" name="Google Shape;433;p41"/>
          <p:cNvPicPr preferRelativeResize="0"/>
          <p:nvPr/>
        </p:nvPicPr>
        <p:blipFill>
          <a:blip r:embed="rId3">
            <a:alphaModFix/>
          </a:blip>
          <a:stretch>
            <a:fillRect/>
          </a:stretch>
        </p:blipFill>
        <p:spPr>
          <a:xfrm>
            <a:off x="2622625" y="491875"/>
            <a:ext cx="3898755" cy="2943824"/>
          </a:xfrm>
          <a:prstGeom prst="rect">
            <a:avLst/>
          </a:prstGeom>
          <a:noFill/>
          <a:ln>
            <a:noFill/>
          </a:ln>
        </p:spPr>
      </p:pic>
      <p:pic>
        <p:nvPicPr>
          <p:cNvPr id="434" name="Google Shape;434;p41"/>
          <p:cNvPicPr preferRelativeResize="0"/>
          <p:nvPr/>
        </p:nvPicPr>
        <p:blipFill rotWithShape="1">
          <a:blip r:embed="rId4">
            <a:alphaModFix/>
          </a:blip>
          <a:srcRect r="14952"/>
          <a:stretch/>
        </p:blipFill>
        <p:spPr>
          <a:xfrm>
            <a:off x="741512" y="4075825"/>
            <a:ext cx="7776876" cy="609100"/>
          </a:xfrm>
          <a:prstGeom prst="rect">
            <a:avLst/>
          </a:prstGeom>
          <a:noFill/>
          <a:ln>
            <a:noFill/>
          </a:ln>
        </p:spPr>
      </p:pic>
      <p:sp>
        <p:nvSpPr>
          <p:cNvPr id="435" name="Google Shape;435;p41"/>
          <p:cNvSpPr txBox="1"/>
          <p:nvPr/>
        </p:nvSpPr>
        <p:spPr>
          <a:xfrm>
            <a:off x="2738425" y="4684925"/>
            <a:ext cx="30000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u="sng">
                <a:solidFill>
                  <a:schemeClr val="hlink"/>
                </a:solidFill>
                <a:hlinkClick r:id="rId5"/>
              </a:rPr>
              <a:t>https://citizensofscience.org/</a:t>
            </a: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42"/>
          <p:cNvSpPr txBox="1"/>
          <p:nvPr/>
        </p:nvSpPr>
        <p:spPr>
          <a:xfrm>
            <a:off x="-3" y="99700"/>
            <a:ext cx="9144000" cy="4617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8000"/>
              <a:buFont typeface="Arial"/>
              <a:buNone/>
            </a:pPr>
            <a:r>
              <a:rPr lang="en" sz="3000" b="1">
                <a:solidFill>
                  <a:srgbClr val="FFFFFF"/>
                </a:solidFill>
                <a:latin typeface="Lato"/>
                <a:ea typeface="Lato"/>
                <a:cs typeface="Lato"/>
                <a:sym typeface="Lato"/>
              </a:rPr>
              <a:t>TIMELINE</a:t>
            </a:r>
            <a:endParaRPr sz="3000" b="1" i="0" u="none" strike="noStrike" cap="none">
              <a:solidFill>
                <a:srgbClr val="FFFFFF"/>
              </a:solidFill>
              <a:latin typeface="Lato"/>
              <a:ea typeface="Lato"/>
              <a:cs typeface="Lato"/>
              <a:sym typeface="Lato"/>
            </a:endParaRPr>
          </a:p>
        </p:txBody>
      </p:sp>
      <p:pic>
        <p:nvPicPr>
          <p:cNvPr id="441" name="Google Shape;441;p42"/>
          <p:cNvPicPr preferRelativeResize="0"/>
          <p:nvPr/>
        </p:nvPicPr>
        <p:blipFill>
          <a:blip r:embed="rId3">
            <a:alphaModFix/>
          </a:blip>
          <a:stretch>
            <a:fillRect/>
          </a:stretch>
        </p:blipFill>
        <p:spPr>
          <a:xfrm>
            <a:off x="208425" y="937925"/>
            <a:ext cx="8839204" cy="3966420"/>
          </a:xfrm>
          <a:prstGeom prst="rect">
            <a:avLst/>
          </a:prstGeom>
          <a:noFill/>
          <a:ln>
            <a:noFill/>
          </a:ln>
        </p:spPr>
      </p:pic>
      <p:sp>
        <p:nvSpPr>
          <p:cNvPr id="442" name="Google Shape;442;p42"/>
          <p:cNvSpPr txBox="1"/>
          <p:nvPr/>
        </p:nvSpPr>
        <p:spPr>
          <a:xfrm>
            <a:off x="663375" y="3787575"/>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1</a:t>
            </a:r>
            <a:endParaRPr sz="1800">
              <a:solidFill>
                <a:schemeClr val="lt1"/>
              </a:solidFill>
              <a:latin typeface="Lato Black"/>
              <a:ea typeface="Lato Black"/>
              <a:cs typeface="Lato Black"/>
              <a:sym typeface="Lato Black"/>
            </a:endParaRPr>
          </a:p>
        </p:txBody>
      </p:sp>
      <p:sp>
        <p:nvSpPr>
          <p:cNvPr id="443" name="Google Shape;443;p42"/>
          <p:cNvSpPr txBox="1"/>
          <p:nvPr/>
        </p:nvSpPr>
        <p:spPr>
          <a:xfrm>
            <a:off x="4905925" y="36150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2</a:t>
            </a:r>
            <a:endParaRPr sz="1800">
              <a:solidFill>
                <a:schemeClr val="lt1"/>
              </a:solidFill>
              <a:latin typeface="Lato Black"/>
              <a:ea typeface="Lato Black"/>
              <a:cs typeface="Lato Black"/>
              <a:sym typeface="Lato Black"/>
            </a:endParaRPr>
          </a:p>
        </p:txBody>
      </p:sp>
      <p:sp>
        <p:nvSpPr>
          <p:cNvPr id="444" name="Google Shape;444;p42"/>
          <p:cNvSpPr txBox="1"/>
          <p:nvPr/>
        </p:nvSpPr>
        <p:spPr>
          <a:xfrm>
            <a:off x="6022050" y="12125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3</a:t>
            </a:r>
            <a:endParaRPr sz="1800">
              <a:solidFill>
                <a:schemeClr val="lt1"/>
              </a:solidFill>
              <a:latin typeface="Lato Black"/>
              <a:ea typeface="Lato Black"/>
              <a:cs typeface="Lato Black"/>
              <a:sym typeface="Lato Black"/>
            </a:endParaRPr>
          </a:p>
        </p:txBody>
      </p:sp>
      <p:sp>
        <p:nvSpPr>
          <p:cNvPr id="445" name="Google Shape;445;p42"/>
          <p:cNvSpPr txBox="1"/>
          <p:nvPr/>
        </p:nvSpPr>
        <p:spPr>
          <a:xfrm>
            <a:off x="7250200" y="3473900"/>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4</a:t>
            </a:r>
            <a:endParaRPr sz="1800">
              <a:solidFill>
                <a:schemeClr val="lt1"/>
              </a:solidFill>
              <a:latin typeface="Lato Black"/>
              <a:ea typeface="Lato Black"/>
              <a:cs typeface="Lato Black"/>
              <a:sym typeface="Lato Black"/>
            </a:endParaRPr>
          </a:p>
        </p:txBody>
      </p:sp>
      <p:sp>
        <p:nvSpPr>
          <p:cNvPr id="446" name="Google Shape;446;p42"/>
          <p:cNvSpPr txBox="1"/>
          <p:nvPr/>
        </p:nvSpPr>
        <p:spPr>
          <a:xfrm>
            <a:off x="8299075" y="937925"/>
            <a:ext cx="392100" cy="3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Lato Black"/>
                <a:ea typeface="Lato Black"/>
                <a:cs typeface="Lato Black"/>
                <a:sym typeface="Lato Black"/>
              </a:rPr>
              <a:t>5</a:t>
            </a:r>
            <a:endParaRPr sz="1800">
              <a:solidFill>
                <a:schemeClr val="lt1"/>
              </a:solidFill>
              <a:latin typeface="Lato Black"/>
              <a:ea typeface="Lato Black"/>
              <a:cs typeface="Lato Black"/>
              <a:sym typeface="Lato Black"/>
            </a:endParaRPr>
          </a:p>
        </p:txBody>
      </p:sp>
      <p:sp>
        <p:nvSpPr>
          <p:cNvPr id="447" name="Google Shape;447;p42"/>
          <p:cNvSpPr txBox="1"/>
          <p:nvPr/>
        </p:nvSpPr>
        <p:spPr>
          <a:xfrm>
            <a:off x="1311625" y="1630175"/>
            <a:ext cx="1330500" cy="40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dk1"/>
                </a:solidFill>
              </a:rPr>
              <a:t>Module 1</a:t>
            </a:r>
            <a:endParaRPr sz="1500" b="1">
              <a:solidFill>
                <a:schemeClr val="dk1"/>
              </a:solidFill>
            </a:endParaRPr>
          </a:p>
        </p:txBody>
      </p:sp>
      <p:sp>
        <p:nvSpPr>
          <p:cNvPr id="448" name="Google Shape;448;p42"/>
          <p:cNvSpPr txBox="1"/>
          <p:nvPr/>
        </p:nvSpPr>
        <p:spPr>
          <a:xfrm>
            <a:off x="2194775" y="3101850"/>
            <a:ext cx="1330500" cy="40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dk1"/>
                </a:solidFill>
              </a:rPr>
              <a:t>Module 2</a:t>
            </a:r>
            <a:endParaRPr sz="1500" b="1">
              <a:solidFill>
                <a:schemeClr val="dk1"/>
              </a:solidFill>
            </a:endParaRPr>
          </a:p>
        </p:txBody>
      </p:sp>
      <p:sp>
        <p:nvSpPr>
          <p:cNvPr id="449" name="Google Shape;449;p42"/>
          <p:cNvSpPr txBox="1"/>
          <p:nvPr/>
        </p:nvSpPr>
        <p:spPr>
          <a:xfrm>
            <a:off x="3368400" y="1630175"/>
            <a:ext cx="1330500" cy="40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dk1"/>
                </a:solidFill>
              </a:rPr>
              <a:t>Module 3</a:t>
            </a:r>
            <a:endParaRPr sz="1500" b="1">
              <a:solidFill>
                <a:schemeClr val="dk1"/>
              </a:solidFill>
            </a:endParaRPr>
          </a:p>
        </p:txBody>
      </p:sp>
      <p:sp>
        <p:nvSpPr>
          <p:cNvPr id="450" name="Google Shape;450;p42"/>
          <p:cNvSpPr txBox="1"/>
          <p:nvPr/>
        </p:nvSpPr>
        <p:spPr>
          <a:xfrm>
            <a:off x="56625" y="2057850"/>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September</a:t>
            </a:r>
            <a:endParaRPr sz="1800" b="1">
              <a:solidFill>
                <a:schemeClr val="lt1"/>
              </a:solidFill>
              <a:latin typeface="Lato"/>
              <a:ea typeface="Lato"/>
              <a:cs typeface="Lato"/>
              <a:sym typeface="Lato"/>
            </a:endParaRPr>
          </a:p>
        </p:txBody>
      </p:sp>
      <p:sp>
        <p:nvSpPr>
          <p:cNvPr id="451" name="Google Shape;451;p42"/>
          <p:cNvSpPr txBox="1"/>
          <p:nvPr/>
        </p:nvSpPr>
        <p:spPr>
          <a:xfrm>
            <a:off x="4252425" y="2093675"/>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October</a:t>
            </a:r>
            <a:endParaRPr sz="1800" b="1">
              <a:solidFill>
                <a:schemeClr val="lt1"/>
              </a:solidFill>
              <a:latin typeface="Lato"/>
              <a:ea typeface="Lato"/>
              <a:cs typeface="Lato"/>
              <a:sym typeface="Lato"/>
            </a:endParaRPr>
          </a:p>
        </p:txBody>
      </p:sp>
      <p:sp>
        <p:nvSpPr>
          <p:cNvPr id="452" name="Google Shape;452;p42"/>
          <p:cNvSpPr txBox="1"/>
          <p:nvPr/>
        </p:nvSpPr>
        <p:spPr>
          <a:xfrm>
            <a:off x="7692325" y="2571750"/>
            <a:ext cx="1605600" cy="32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Lato"/>
                <a:ea typeface="Lato"/>
                <a:cs typeface="Lato"/>
                <a:sym typeface="Lato"/>
              </a:rPr>
              <a:t>November</a:t>
            </a:r>
            <a:endParaRPr sz="1800" b="1">
              <a:solidFill>
                <a:schemeClr val="lt1"/>
              </a:solidFill>
              <a:latin typeface="Lato"/>
              <a:ea typeface="Lato"/>
              <a:cs typeface="Lato"/>
              <a:sym typeface="Lato"/>
            </a:endParaRPr>
          </a:p>
        </p:txBody>
      </p:sp>
      <p:sp>
        <p:nvSpPr>
          <p:cNvPr id="453" name="Google Shape;453;p42"/>
          <p:cNvSpPr txBox="1"/>
          <p:nvPr/>
        </p:nvSpPr>
        <p:spPr>
          <a:xfrm>
            <a:off x="1580025" y="2667000"/>
            <a:ext cx="1109400" cy="26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1031</Words>
  <Application>Microsoft Macintosh PowerPoint</Application>
  <PresentationFormat>On-screen Show (16:9)</PresentationFormat>
  <Paragraphs>144</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Poppins</vt:lpstr>
      <vt:lpstr>Open Sans ExtraBold</vt:lpstr>
      <vt:lpstr>Nunito ExtraBold</vt:lpstr>
      <vt:lpstr>Lato Black</vt:lpstr>
      <vt:lpstr>Lato</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Sarah McLucas</cp:lastModifiedBy>
  <cp:revision>1</cp:revision>
  <dcterms:modified xsi:type="dcterms:W3CDTF">2026-06-02T08:34:55Z</dcterms:modified>
</cp:coreProperties>
</file>